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93" r:id="rId3"/>
    <p:sldId id="307" r:id="rId4"/>
    <p:sldId id="294" r:id="rId5"/>
    <p:sldId id="309" r:id="rId6"/>
    <p:sldId id="310" r:id="rId7"/>
    <p:sldId id="312" r:id="rId8"/>
    <p:sldId id="286" r:id="rId9"/>
    <p:sldId id="313" r:id="rId10"/>
    <p:sldId id="314" r:id="rId11"/>
    <p:sldId id="308" r:id="rId12"/>
    <p:sldId id="295" r:id="rId13"/>
    <p:sldId id="315" r:id="rId14"/>
    <p:sldId id="306" r:id="rId15"/>
    <p:sldId id="296" r:id="rId16"/>
    <p:sldId id="297" r:id="rId17"/>
    <p:sldId id="305" r:id="rId18"/>
    <p:sldId id="298" r:id="rId19"/>
    <p:sldId id="299" r:id="rId20"/>
    <p:sldId id="304" r:id="rId21"/>
    <p:sldId id="300" r:id="rId22"/>
    <p:sldId id="301" r:id="rId23"/>
    <p:sldId id="302" r:id="rId24"/>
    <p:sldId id="303" r:id="rId25"/>
    <p:sldId id="260" r:id="rId26"/>
  </p:sldIdLst>
  <p:sldSz cx="24384000" cy="13716000"/>
  <p:notesSz cx="6858000" cy="9144000"/>
  <p:custDataLst>
    <p:tags r:id="rId28"/>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autoAdjust="0"/>
    <p:restoredTop sz="94676" autoAdjust="0"/>
  </p:normalViewPr>
  <p:slideViewPr>
    <p:cSldViewPr showGuides="1">
      <p:cViewPr varScale="1">
        <p:scale>
          <a:sx n="76" d="100"/>
          <a:sy n="76" d="100"/>
        </p:scale>
        <p:origin x="954" y="120"/>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0214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138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6574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059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184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236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7377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0543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hyperlink" Target="https://scicrunch.org/resources/data/record/nlx_144509-1/SCR_023936/resolver?q=SCR_023936&amp;l=SCR_023936&amp;i=rrid:scr_023936" TargetMode="External"/><Relationship Id="rId3" Type="http://schemas.openxmlformats.org/officeDocument/2006/relationships/image" Target="../media/image3.png"/><Relationship Id="rId7" Type="http://schemas.openxmlformats.org/officeDocument/2006/relationships/hyperlink" Target="https://bio.tools/mzki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explore.openaire.eu/search/software?pid=10.5281%2Fzenodo.4603277" TargetMode="Externa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89489" y="4343409"/>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57118" y="4874564"/>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668397" y="7213297"/>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351241" y="2394374"/>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632145" y="614652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15537" y="3071483"/>
            <a:ext cx="8352927" cy="1273225"/>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0038" y="3071483"/>
            <a:ext cx="921203" cy="2316042"/>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0038" y="5387525"/>
            <a:ext cx="1238359" cy="250288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flipV="1">
            <a:off x="8764741" y="6638965"/>
            <a:ext cx="3867404" cy="125144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4193463" y="3971522"/>
            <a:ext cx="1801814" cy="2548187"/>
          </a:xfrm>
          <a:prstGeom prst="bentConnector2">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9BAD9B84-700A-4015-8F3E-456D62377634}"/>
              </a:ext>
            </a:extLst>
          </p:cNvPr>
          <p:cNvSpPr txBox="1"/>
          <p:nvPr/>
        </p:nvSpPr>
        <p:spPr>
          <a:xfrm>
            <a:off x="1460377" y="9563148"/>
            <a:ext cx="10781798" cy="3488134"/>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空间代谢问题解构：</a:t>
            </a:r>
            <a:endParaRPr kumimoji="0" lang="en-US" altLang="zh-CN" sz="4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400" b="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样本上有检测到</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哪些代谢物</a:t>
            </a:r>
            <a:endParaRPr kumimoji="0" lang="en-US" altLang="zh-CN" sz="4400" b="0" i="0" u="none" strike="noStrike" cap="none" spc="0" normalizeH="0" baseline="0" dirty="0">
              <a:ln>
                <a:noFill/>
              </a:ln>
              <a:solidFill>
                <a:schemeClr val="accent1"/>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4400" b="0" dirty="0"/>
              <a:t>生物样本切片可以划分为</a:t>
            </a:r>
            <a:r>
              <a:rPr lang="zh-CN" altLang="en-US" sz="4400" b="0" dirty="0">
                <a:solidFill>
                  <a:schemeClr val="accent1"/>
                </a:solidFill>
              </a:rPr>
              <a:t>哪些异质性区域</a:t>
            </a:r>
            <a:endParaRPr lang="en-US" altLang="zh-CN" sz="4400" b="0" dirty="0">
              <a:solidFill>
                <a:schemeClr val="accent1"/>
              </a:solidFill>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这些异质性区域间存在有</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哪些代谢差异</a:t>
            </a:r>
          </a:p>
        </p:txBody>
      </p:sp>
    </p:spTree>
    <p:extLst>
      <p:ext uri="{BB962C8B-B14F-4D97-AF65-F5344CB8AC3E}">
        <p14:creationId xmlns:p14="http://schemas.microsoft.com/office/powerpoint/2010/main" val="12846208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9219380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54007" y="745812"/>
            <a:ext cx="7699224"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基于</a:t>
            </a: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构建自建库</a:t>
            </a:r>
          </a:p>
        </p:txBody>
      </p:sp>
      <p:pic>
        <p:nvPicPr>
          <p:cNvPr id="7" name="Picture 6">
            <a:extLst>
              <a:ext uri="{FF2B5EF4-FFF2-40B4-BE49-F238E27FC236}">
                <a16:creationId xmlns:a16="http://schemas.microsoft.com/office/drawing/2014/main" id="{EFAD76D6-A490-40F6-9F76-16EA1286FF66}"/>
              </a:ext>
            </a:extLst>
          </p:cNvPr>
          <p:cNvPicPr>
            <a:picLocks noChangeAspect="1"/>
          </p:cNvPicPr>
          <p:nvPr/>
        </p:nvPicPr>
        <p:blipFill>
          <a:blip r:embed="rId5"/>
          <a:stretch>
            <a:fillRect/>
          </a:stretch>
        </p:blipFill>
        <p:spPr>
          <a:xfrm>
            <a:off x="382688" y="1904416"/>
            <a:ext cx="3881806" cy="3369407"/>
          </a:xfrm>
          <a:prstGeom prst="rect">
            <a:avLst/>
          </a:prstGeom>
        </p:spPr>
      </p:pic>
      <p:pic>
        <p:nvPicPr>
          <p:cNvPr id="12" name="Picture 11">
            <a:extLst>
              <a:ext uri="{FF2B5EF4-FFF2-40B4-BE49-F238E27FC236}">
                <a16:creationId xmlns:a16="http://schemas.microsoft.com/office/drawing/2014/main" id="{9CA74B00-85FB-4E3D-926F-870D8FEEFF60}"/>
              </a:ext>
            </a:extLst>
          </p:cNvPr>
          <p:cNvPicPr>
            <a:picLocks noChangeAspect="1"/>
          </p:cNvPicPr>
          <p:nvPr/>
        </p:nvPicPr>
        <p:blipFill>
          <a:blip r:embed="rId6"/>
          <a:stretch>
            <a:fillRect/>
          </a:stretch>
        </p:blipFill>
        <p:spPr>
          <a:xfrm>
            <a:off x="4775176" y="1904416"/>
            <a:ext cx="8998537" cy="5082631"/>
          </a:xfrm>
          <a:prstGeom prst="rect">
            <a:avLst/>
          </a:prstGeom>
        </p:spPr>
      </p:pic>
      <p:sp>
        <p:nvSpPr>
          <p:cNvPr id="13" name="Rectangle 12">
            <a:extLst>
              <a:ext uri="{FF2B5EF4-FFF2-40B4-BE49-F238E27FC236}">
                <a16:creationId xmlns:a16="http://schemas.microsoft.com/office/drawing/2014/main" id="{300753B7-A915-4BCD-AB8D-BC1B9E6FBBFF}"/>
              </a:ext>
            </a:extLst>
          </p:cNvPr>
          <p:cNvSpPr/>
          <p:nvPr/>
        </p:nvSpPr>
        <p:spPr>
          <a:xfrm>
            <a:off x="1390800" y="3113584"/>
            <a:ext cx="792088" cy="1152128"/>
          </a:xfrm>
          <a:prstGeom prst="rect">
            <a:avLst/>
          </a:prstGeom>
          <a:noFill/>
          <a:ln w="34925"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7063941-B4D4-41A8-879A-2CBA55A6A5E6}"/>
              </a:ext>
            </a:extLst>
          </p:cNvPr>
          <p:cNvSpPr/>
          <p:nvPr/>
        </p:nvSpPr>
        <p:spPr>
          <a:xfrm>
            <a:off x="6791400" y="2393504"/>
            <a:ext cx="1440160" cy="1584176"/>
          </a:xfrm>
          <a:prstGeom prst="rect">
            <a:avLst/>
          </a:prstGeom>
          <a:noFill/>
          <a:ln w="34925"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AA734180-F9F7-48D3-A08E-CDC26C754A73}"/>
              </a:ext>
            </a:extLst>
          </p:cNvPr>
          <p:cNvSpPr/>
          <p:nvPr/>
        </p:nvSpPr>
        <p:spPr>
          <a:xfrm>
            <a:off x="4991200" y="2681536"/>
            <a:ext cx="1584176" cy="432048"/>
          </a:xfrm>
          <a:prstGeom prst="rect">
            <a:avLst/>
          </a:prstGeom>
          <a:noFill/>
          <a:ln w="38100"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83A6E62A-CF4C-46F9-9745-C158A63551F4}"/>
              </a:ext>
            </a:extLst>
          </p:cNvPr>
          <p:cNvSpPr/>
          <p:nvPr/>
        </p:nvSpPr>
        <p:spPr>
          <a:xfrm>
            <a:off x="3515036" y="3513704"/>
            <a:ext cx="504056" cy="519351"/>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2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9" name="Straight Arrow Connector 18">
            <a:extLst>
              <a:ext uri="{FF2B5EF4-FFF2-40B4-BE49-F238E27FC236}">
                <a16:creationId xmlns:a16="http://schemas.microsoft.com/office/drawing/2014/main" id="{2B4F0ACB-4800-43C4-BA32-662E1D861EE5}"/>
              </a:ext>
            </a:extLst>
          </p:cNvPr>
          <p:cNvCxnSpPr>
            <a:cxnSpLocks/>
          </p:cNvCxnSpPr>
          <p:nvPr/>
        </p:nvCxnSpPr>
        <p:spPr>
          <a:xfrm flipH="1">
            <a:off x="2323592" y="3773379"/>
            <a:ext cx="1011424" cy="6028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137AC7C1-9301-4B97-AF8D-50774BEE51AB}"/>
              </a:ext>
            </a:extLst>
          </p:cNvPr>
          <p:cNvCxnSpPr>
            <a:cxnSpLocks/>
          </p:cNvCxnSpPr>
          <p:nvPr/>
        </p:nvCxnSpPr>
        <p:spPr>
          <a:xfrm flipV="1">
            <a:off x="4199112" y="3309851"/>
            <a:ext cx="576064" cy="37979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5891331D-25DA-44B5-AD00-39700C64F0D5}"/>
              </a:ext>
            </a:extLst>
          </p:cNvPr>
          <p:cNvSpPr/>
          <p:nvPr/>
        </p:nvSpPr>
        <p:spPr>
          <a:xfrm>
            <a:off x="9022416" y="4445731"/>
            <a:ext cx="504056" cy="519351"/>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2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30" name="Straight Arrow Connector 29">
            <a:extLst>
              <a:ext uri="{FF2B5EF4-FFF2-40B4-BE49-F238E27FC236}">
                <a16:creationId xmlns:a16="http://schemas.microsoft.com/office/drawing/2014/main" id="{481E40FC-FB54-4D94-9471-B42AA6579E99}"/>
              </a:ext>
            </a:extLst>
          </p:cNvPr>
          <p:cNvCxnSpPr>
            <a:cxnSpLocks/>
          </p:cNvCxnSpPr>
          <p:nvPr/>
        </p:nvCxnSpPr>
        <p:spPr>
          <a:xfrm flipH="1" flipV="1">
            <a:off x="7511480" y="3885914"/>
            <a:ext cx="1230762" cy="580854"/>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E9AC81EF-B845-48E4-B6EF-9C9F13793348}"/>
              </a:ext>
            </a:extLst>
          </p:cNvPr>
          <p:cNvSpPr txBox="1"/>
          <p:nvPr/>
        </p:nvSpPr>
        <p:spPr>
          <a:xfrm>
            <a:off x="14040095" y="2541389"/>
            <a:ext cx="10013826"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在搜索页面上，可以通过顶部菜单栏的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【Edit Library】</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或者搜索页面上的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【Edit Custom Library】</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链接打开自建库的工作页面。</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2. </a:t>
            </a:r>
            <a:r>
              <a:rPr lang="zh-CN" altLang="en-US" dirty="0"/>
              <a:t>完成数据库编辑后，重新打开搜索注释页面，即可看见在数据库列表中出现自建库供进行选择。</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5" name="Picture 34">
            <a:extLst>
              <a:ext uri="{FF2B5EF4-FFF2-40B4-BE49-F238E27FC236}">
                <a16:creationId xmlns:a16="http://schemas.microsoft.com/office/drawing/2014/main" id="{CE949B38-E14F-4546-8D93-11A73D4A0D63}"/>
              </a:ext>
            </a:extLst>
          </p:cNvPr>
          <p:cNvPicPr>
            <a:picLocks noChangeAspect="1"/>
          </p:cNvPicPr>
          <p:nvPr/>
        </p:nvPicPr>
        <p:blipFill>
          <a:blip r:embed="rId7"/>
          <a:stretch>
            <a:fillRect/>
          </a:stretch>
        </p:blipFill>
        <p:spPr>
          <a:xfrm>
            <a:off x="-2147112" y="5595683"/>
            <a:ext cx="11324295" cy="1635908"/>
          </a:xfrm>
          <a:prstGeom prst="rect">
            <a:avLst/>
          </a:prstGeom>
        </p:spPr>
      </p:pic>
      <p:pic>
        <p:nvPicPr>
          <p:cNvPr id="37" name="Picture 36">
            <a:extLst>
              <a:ext uri="{FF2B5EF4-FFF2-40B4-BE49-F238E27FC236}">
                <a16:creationId xmlns:a16="http://schemas.microsoft.com/office/drawing/2014/main" id="{9E5DF6A4-6EBA-4763-B8C7-3584CA0A1B2A}"/>
              </a:ext>
            </a:extLst>
          </p:cNvPr>
          <p:cNvPicPr>
            <a:picLocks noChangeAspect="1"/>
          </p:cNvPicPr>
          <p:nvPr/>
        </p:nvPicPr>
        <p:blipFill>
          <a:blip r:embed="rId8"/>
          <a:stretch>
            <a:fillRect/>
          </a:stretch>
        </p:blipFill>
        <p:spPr>
          <a:xfrm>
            <a:off x="9978791" y="5335934"/>
            <a:ext cx="12241360" cy="8385332"/>
          </a:xfrm>
          <a:prstGeom prst="rect">
            <a:avLst/>
          </a:prstGeom>
        </p:spPr>
      </p:pic>
      <p:sp>
        <p:nvSpPr>
          <p:cNvPr id="38" name="Oval 37">
            <a:extLst>
              <a:ext uri="{FF2B5EF4-FFF2-40B4-BE49-F238E27FC236}">
                <a16:creationId xmlns:a16="http://schemas.microsoft.com/office/drawing/2014/main" id="{CB117461-E3A2-4F10-9CC1-90380AE8590F}"/>
              </a:ext>
            </a:extLst>
          </p:cNvPr>
          <p:cNvSpPr/>
          <p:nvPr/>
        </p:nvSpPr>
        <p:spPr>
          <a:xfrm>
            <a:off x="4019092" y="6811940"/>
            <a:ext cx="434144"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0" name="Straight Arrow Connector 39">
            <a:extLst>
              <a:ext uri="{FF2B5EF4-FFF2-40B4-BE49-F238E27FC236}">
                <a16:creationId xmlns:a16="http://schemas.microsoft.com/office/drawing/2014/main" id="{A3A66C4E-1777-405D-8004-BFE1FAA084DF}"/>
              </a:ext>
            </a:extLst>
          </p:cNvPr>
          <p:cNvCxnSpPr>
            <a:cxnSpLocks/>
          </p:cNvCxnSpPr>
          <p:nvPr/>
        </p:nvCxnSpPr>
        <p:spPr>
          <a:xfrm flipV="1">
            <a:off x="4508794" y="6497960"/>
            <a:ext cx="266382" cy="30689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E746C155-0ECE-4C24-87E9-89022CA683A5}"/>
              </a:ext>
            </a:extLst>
          </p:cNvPr>
          <p:cNvSpPr/>
          <p:nvPr/>
        </p:nvSpPr>
        <p:spPr>
          <a:xfrm>
            <a:off x="5318088" y="7212364"/>
            <a:ext cx="434144"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8" name="Straight Arrow Connector 47">
            <a:extLst>
              <a:ext uri="{FF2B5EF4-FFF2-40B4-BE49-F238E27FC236}">
                <a16:creationId xmlns:a16="http://schemas.microsoft.com/office/drawing/2014/main" id="{8A9D32F8-FB43-4CF3-9FDB-8E3D4D78E46B}"/>
              </a:ext>
            </a:extLst>
          </p:cNvPr>
          <p:cNvCxnSpPr>
            <a:cxnSpLocks/>
          </p:cNvCxnSpPr>
          <p:nvPr/>
        </p:nvCxnSpPr>
        <p:spPr>
          <a:xfrm flipH="1" flipV="1">
            <a:off x="5327576" y="6547220"/>
            <a:ext cx="63244" cy="50315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51" name="Oval 50">
            <a:extLst>
              <a:ext uri="{FF2B5EF4-FFF2-40B4-BE49-F238E27FC236}">
                <a16:creationId xmlns:a16="http://schemas.microsoft.com/office/drawing/2014/main" id="{144B8C8B-FE5A-474E-B104-BB9505E11E1C}"/>
              </a:ext>
            </a:extLst>
          </p:cNvPr>
          <p:cNvSpPr/>
          <p:nvPr/>
        </p:nvSpPr>
        <p:spPr>
          <a:xfrm>
            <a:off x="7380798" y="6409922"/>
            <a:ext cx="434144"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3</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52" name="Straight Arrow Connector 51">
            <a:extLst>
              <a:ext uri="{FF2B5EF4-FFF2-40B4-BE49-F238E27FC236}">
                <a16:creationId xmlns:a16="http://schemas.microsoft.com/office/drawing/2014/main" id="{D7124B7E-3AB4-4BB2-8754-35D1EBAB8481}"/>
              </a:ext>
            </a:extLst>
          </p:cNvPr>
          <p:cNvCxnSpPr>
            <a:cxnSpLocks/>
          </p:cNvCxnSpPr>
          <p:nvPr/>
        </p:nvCxnSpPr>
        <p:spPr>
          <a:xfrm flipH="1" flipV="1">
            <a:off x="6040319" y="6409922"/>
            <a:ext cx="1148108" cy="13729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1CA79C66-2F45-427E-A60B-323F06484677}"/>
              </a:ext>
            </a:extLst>
          </p:cNvPr>
          <p:cNvSpPr txBox="1"/>
          <p:nvPr/>
        </p:nvSpPr>
        <p:spPr>
          <a:xfrm>
            <a:off x="491931" y="7965797"/>
            <a:ext cx="8998537" cy="52732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在打开自建库编辑页面之后，可以通过下面的步骤来导入外部</a:t>
            </a:r>
            <a:r>
              <a:rPr kumimoji="0" lang="en-US" altLang="zh-CN" sz="2800" b="1" i="0" u="none" strike="noStrike" cap="none" spc="0" normalizeH="0" baseline="0" dirty="0">
                <a:ln>
                  <a:noFill/>
                </a:ln>
                <a:solidFill>
                  <a:srgbClr val="000000"/>
                </a:solidFill>
                <a:effectLst/>
                <a:uFillTx/>
                <a:latin typeface="Helvetica Neue"/>
                <a:ea typeface="Helvetica Neue"/>
                <a:cs typeface="Helvetica Neue"/>
                <a:sym typeface="Helvetica Neue"/>
              </a:rPr>
              <a:t>Excel</a:t>
            </a:r>
            <a:r>
              <a:rPr kumimoji="0" lang="zh-CN" alt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表格中的代谢物信息，用于创建自建库：</a:t>
            </a:r>
            <a:endParaRPr kumimoji="0" lang="en-US" altLang="zh-CN" sz="28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280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28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加号</a:t>
            </a:r>
            <a:r>
              <a:rPr kumimoji="0" lang="en-US" altLang="zh-CN" sz="28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按钮用于创建一个新的数据库，点击这个按钮会弹出一个对话框，用于接收输入的数据库名称</a:t>
            </a:r>
            <a:endParaRPr kumimoji="0" lang="en-US" altLang="zh-CN" sz="28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2800" dirty="0"/>
              <a:t>接着可以直接编辑软件上的表格数据手动录入化合物数据，或者点击</a:t>
            </a:r>
            <a:r>
              <a:rPr lang="en-US" altLang="zh-CN" sz="2800" dirty="0"/>
              <a:t>【Excel】</a:t>
            </a:r>
            <a:r>
              <a:rPr lang="zh-CN" altLang="en-US" sz="2800" dirty="0"/>
              <a:t>按钮批量导入外部</a:t>
            </a:r>
            <a:r>
              <a:rPr lang="en-US" altLang="zh-CN" sz="2800" dirty="0"/>
              <a:t>Excel</a:t>
            </a:r>
            <a:r>
              <a:rPr lang="zh-CN" altLang="en-US" sz="2800" dirty="0"/>
              <a:t>表格中的化合物信息；所导入的</a:t>
            </a:r>
            <a:r>
              <a:rPr lang="en-US" altLang="zh-CN" sz="2800" dirty="0"/>
              <a:t>Excel</a:t>
            </a:r>
            <a:r>
              <a:rPr lang="zh-CN" altLang="en-US" sz="2800" dirty="0"/>
              <a:t>表格中应该包含有至少三列信息：</a:t>
            </a:r>
            <a:r>
              <a:rPr lang="en-US" altLang="zh-CN" sz="2800" dirty="0"/>
              <a:t>id</a:t>
            </a:r>
            <a:r>
              <a:rPr lang="zh-CN" altLang="en-US" sz="2800" dirty="0"/>
              <a:t>（化合物的唯一</a:t>
            </a:r>
            <a:r>
              <a:rPr lang="en-US" altLang="zh-CN" sz="2800" dirty="0"/>
              <a:t>id</a:t>
            </a:r>
            <a:r>
              <a:rPr lang="zh-CN" altLang="en-US" sz="2800" dirty="0"/>
              <a:t>），</a:t>
            </a:r>
            <a:r>
              <a:rPr lang="en-US" altLang="zh-CN" sz="2800" dirty="0"/>
              <a:t>name</a:t>
            </a:r>
            <a:r>
              <a:rPr lang="zh-CN" altLang="en-US" sz="2800" dirty="0"/>
              <a:t>（化合物的俗名），</a:t>
            </a:r>
            <a:r>
              <a:rPr lang="en-US" altLang="zh-CN" sz="2800" dirty="0"/>
              <a:t>formula</a:t>
            </a:r>
            <a:r>
              <a:rPr lang="zh-CN" altLang="en-US" sz="2800" dirty="0"/>
              <a:t>（化合物的化学式信息）</a:t>
            </a:r>
            <a:endParaRPr lang="en-US" altLang="zh-CN" sz="2800" dirty="0"/>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2800" dirty="0"/>
              <a:t>最后，完成数据编辑后，点击</a:t>
            </a:r>
            <a:r>
              <a:rPr lang="en-US" altLang="zh-CN" sz="2800" dirty="0"/>
              <a:t>【</a:t>
            </a:r>
            <a:r>
              <a:rPr lang="zh-CN" altLang="en-US" sz="2800" dirty="0"/>
              <a:t>软盘</a:t>
            </a:r>
            <a:r>
              <a:rPr lang="en-US" altLang="zh-CN" sz="2800" dirty="0"/>
              <a:t>】</a:t>
            </a:r>
            <a:r>
              <a:rPr lang="zh-CN" altLang="en-US" sz="2800" dirty="0"/>
              <a:t>按钮进行数据库保存</a:t>
            </a:r>
            <a:endParaRPr kumimoji="0" lang="zh-CN" altLang="en-US" sz="28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730573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27104" y="2681536"/>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536" y="7362056"/>
            <a:ext cx="6617455" cy="2232248"/>
          </a:xfrm>
          <a:prstGeom prst="rect">
            <a:avLst/>
          </a:prstGeom>
        </p:spPr>
      </p:pic>
      <p:sp>
        <p:nvSpPr>
          <p:cNvPr id="2" name="TextBox 1">
            <a:extLst>
              <a:ext uri="{FF2B5EF4-FFF2-40B4-BE49-F238E27FC236}">
                <a16:creationId xmlns:a16="http://schemas.microsoft.com/office/drawing/2014/main" id="{295272EF-52BE-44E6-BF35-0FDA2EA9E7B5}"/>
              </a:ext>
            </a:extLst>
          </p:cNvPr>
          <p:cNvSpPr txBox="1"/>
          <p:nvPr/>
        </p:nvSpPr>
        <p:spPr>
          <a:xfrm>
            <a:off x="7223448" y="11394504"/>
            <a:ext cx="8625759" cy="841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b="0" i="0" u="sng" dirty="0">
                <a:solidFill>
                  <a:srgbClr val="074F66"/>
                </a:solidFill>
                <a:effectLst/>
                <a:latin typeface="Cambria Math" panose="02040503050406030204" pitchFamily="18" charset="0"/>
                <a:ea typeface="Cambria Math" panose="02040503050406030204" pitchFamily="18" charset="0"/>
              </a:rPr>
              <a:t>xieguigang@metabolomics.ac.cn</a:t>
            </a:r>
            <a:endParaRPr lang="en-US" altLang="zh-CN" sz="4800" b="0" i="0" u="sng" dirty="0">
              <a:solidFill>
                <a:srgbClr val="0C86AE"/>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379907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616936" y="10529196"/>
            <a:ext cx="3767064" cy="3186804"/>
          </a:xfrm>
          <a:prstGeom prst="rect">
            <a:avLst/>
          </a:prstGeom>
          <a:ln w="12700">
            <a:miter lim="400000"/>
            <a:headEnd/>
            <a:tailEnd/>
          </a:ln>
        </p:spPr>
      </p:pic>
      <p:pic>
        <p:nvPicPr>
          <p:cNvPr id="4" name="Picture 3">
            <a:extLst>
              <a:ext uri="{FF2B5EF4-FFF2-40B4-BE49-F238E27FC236}">
                <a16:creationId xmlns:a16="http://schemas.microsoft.com/office/drawing/2014/main" id="{EFEB4A7C-8BAD-4AF9-897D-204B375E6B02}"/>
              </a:ext>
            </a:extLst>
          </p:cNvPr>
          <p:cNvPicPr>
            <a:picLocks noChangeAspect="1"/>
          </p:cNvPicPr>
          <p:nvPr/>
        </p:nvPicPr>
        <p:blipFill>
          <a:blip r:embed="rId5"/>
          <a:stretch>
            <a:fillRect/>
          </a:stretch>
        </p:blipFill>
        <p:spPr>
          <a:xfrm>
            <a:off x="608731" y="52436"/>
            <a:ext cx="19890757" cy="12062148"/>
          </a:xfrm>
          <a:prstGeom prst="rect">
            <a:avLst/>
          </a:prstGeom>
        </p:spPr>
      </p:pic>
      <p:sp>
        <p:nvSpPr>
          <p:cNvPr id="9" name="TextBox 8">
            <a:extLst>
              <a:ext uri="{FF2B5EF4-FFF2-40B4-BE49-F238E27FC236}">
                <a16:creationId xmlns:a16="http://schemas.microsoft.com/office/drawing/2014/main" id="{FBDA0A8D-C9CD-422D-9A10-C453C88DC706}"/>
              </a:ext>
            </a:extLst>
          </p:cNvPr>
          <p:cNvSpPr txBox="1"/>
          <p:nvPr/>
        </p:nvSpPr>
        <p:spPr>
          <a:xfrm>
            <a:off x="814736" y="12156080"/>
            <a:ext cx="19586176" cy="1323439"/>
          </a:xfrm>
          <a:prstGeom prst="rect">
            <a:avLst/>
          </a:prstGeom>
          <a:solidFill>
            <a:schemeClr val="accent2">
              <a:lumMod val="20000"/>
              <a:lumOff val="80000"/>
            </a:schemeClr>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You can cite </a:t>
            </a:r>
            <a:r>
              <a:rPr lang="en-US" altLang="zh-CN" sz="1600" b="1"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1" i="1" dirty="0">
                <a:solidFill>
                  <a:srgbClr val="444444"/>
                </a:solidFill>
                <a:effectLst>
                  <a:outerShdw blurRad="38100" dist="38100" dir="2700000" algn="tl">
                    <a:srgbClr val="000000">
                      <a:alpha val="43137"/>
                    </a:srgbClr>
                  </a:outerShdw>
                </a:effectLst>
                <a:latin typeface="Lato" panose="020B0604020202020204" pitchFamily="34" charset="0"/>
              </a:rPr>
              <a:t> in your literature work if needed:</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xie, guigang &amp;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BioNovoGene</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toolkits for processing NMR, MALDI MSI, LC-MS and GC-MS raw data,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chemoinformatics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data analysis and data visualization. (2022) doi:</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6">
                  <a:extLst>
                    <a:ext uri="{A12FA001-AC4F-418D-AE19-62706E023703}">
                      <ahyp:hlinkClr xmlns:ahyp="http://schemas.microsoft.com/office/drawing/2018/hyperlinkcolor" val="tx"/>
                    </a:ext>
                  </a:extLst>
                </a:hlinkClick>
              </a:rPr>
              <a:t>10.5281/zenodo.7040586</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a:t>
            </a:r>
            <a:b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b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ELIXIR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biotools</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7">
                  <a:extLst>
                    <a:ext uri="{A12FA001-AC4F-418D-AE19-62706E023703}">
                      <ahyp:hlinkClr xmlns:ahyp="http://schemas.microsoft.com/office/drawing/2018/hyperlinkcolor" val="tx"/>
                    </a:ext>
                  </a:extLst>
                </a:hlinkClick>
              </a:rPr>
              <a:t>https://bio.tools/mzkit</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a:p>
            <a:pPr algn="l">
              <a:buFont typeface="Arial" panose="020B0604020202020204" pitchFamily="34" charset="0"/>
              <a:buChar char="•"/>
            </a:pP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mzkit</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on </a:t>
            </a:r>
            <a:r>
              <a:rPr lang="en-US" altLang="zh-CN" sz="1600" b="0" i="1" dirty="0" err="1">
                <a:solidFill>
                  <a:srgbClr val="444444"/>
                </a:solidFill>
                <a:effectLst>
                  <a:outerShdw blurRad="38100" dist="38100" dir="2700000" algn="tl">
                    <a:srgbClr val="000000">
                      <a:alpha val="43137"/>
                    </a:srgbClr>
                  </a:outerShdw>
                </a:effectLst>
                <a:latin typeface="Lato" panose="020B0604020202020204" pitchFamily="34" charset="0"/>
              </a:rPr>
              <a:t>SciCrunch</a:t>
            </a:r>
            <a:r>
              <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rPr>
              <a:t>: </a:t>
            </a:r>
            <a:r>
              <a:rPr lang="en-US" altLang="zh-CN" sz="1600" b="0" i="1" u="sng" dirty="0">
                <a:solidFill>
                  <a:srgbClr val="17BAEF"/>
                </a:solidFill>
                <a:effectLst>
                  <a:outerShdw blurRad="38100" dist="38100" dir="2700000" algn="tl">
                    <a:srgbClr val="000000">
                      <a:alpha val="43137"/>
                    </a:srgbClr>
                  </a:outerShdw>
                </a:effectLst>
                <a:latin typeface="Lato" panose="020B0604020202020204" pitchFamily="34" charset="0"/>
                <a:hlinkClick r:id="rId8">
                  <a:extLst>
                    <a:ext uri="{A12FA001-AC4F-418D-AE19-62706E023703}">
                      <ahyp:hlinkClr xmlns:ahyp="http://schemas.microsoft.com/office/drawing/2018/hyperlinkcolor" val="tx"/>
                    </a:ext>
                  </a:extLst>
                </a:hlinkClick>
              </a:rPr>
              <a:t>RRID:SCR_023936</a:t>
            </a:r>
            <a:endParaRPr lang="en-US" altLang="zh-CN" sz="1600" b="0" i="1" dirty="0">
              <a:solidFill>
                <a:srgbClr val="444444"/>
              </a:solidFill>
              <a:effectLst>
                <a:outerShdw blurRad="38100" dist="38100" dir="2700000" algn="tl">
                  <a:srgbClr val="000000">
                    <a:alpha val="43137"/>
                  </a:srgbClr>
                </a:outerShdw>
              </a:effectLst>
              <a:latin typeface="Lato" panose="020B0604020202020204" pitchFamily="34" charset="0"/>
            </a:endParaRPr>
          </a:p>
        </p:txBody>
      </p:sp>
    </p:spTree>
    <p:extLst>
      <p:ext uri="{BB962C8B-B14F-4D97-AF65-F5344CB8AC3E}">
        <p14:creationId xmlns:p14="http://schemas.microsoft.com/office/powerpoint/2010/main" val="10947151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B1E85D8-C6FC-4420-82F2-26DEB267DC38}"/>
              </a:ext>
            </a:extLst>
          </p:cNvPr>
          <p:cNvPicPr>
            <a:picLocks noChangeAspect="1"/>
          </p:cNvPicPr>
          <p:nvPr/>
        </p:nvPicPr>
        <p:blipFill>
          <a:blip r:embed="rId3"/>
          <a:stretch>
            <a:fillRect/>
          </a:stretch>
        </p:blipFill>
        <p:spPr>
          <a:xfrm>
            <a:off x="9860364" y="8162061"/>
            <a:ext cx="9173063" cy="5303345"/>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3028"/>
            <a:ext cx="10105330"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基础成像操作：设置成像离子</a:t>
            </a:r>
          </a:p>
        </p:txBody>
      </p:sp>
      <p:pic>
        <p:nvPicPr>
          <p:cNvPr id="7" name="Picture 6">
            <a:extLst>
              <a:ext uri="{FF2B5EF4-FFF2-40B4-BE49-F238E27FC236}">
                <a16:creationId xmlns:a16="http://schemas.microsoft.com/office/drawing/2014/main" id="{A3E3D353-A47C-44B1-855C-68358C8D549C}"/>
              </a:ext>
            </a:extLst>
          </p:cNvPr>
          <p:cNvPicPr>
            <a:picLocks noChangeAspect="1"/>
          </p:cNvPicPr>
          <p:nvPr/>
        </p:nvPicPr>
        <p:blipFill>
          <a:blip r:embed="rId6"/>
          <a:stretch>
            <a:fillRect/>
          </a:stretch>
        </p:blipFill>
        <p:spPr>
          <a:xfrm>
            <a:off x="312126" y="2105471"/>
            <a:ext cx="5447445" cy="5938839"/>
          </a:xfrm>
          <a:prstGeom prst="rect">
            <a:avLst/>
          </a:prstGeom>
        </p:spPr>
      </p:pic>
      <p:sp>
        <p:nvSpPr>
          <p:cNvPr id="8" name="Rectangle 7">
            <a:extLst>
              <a:ext uri="{FF2B5EF4-FFF2-40B4-BE49-F238E27FC236}">
                <a16:creationId xmlns:a16="http://schemas.microsoft.com/office/drawing/2014/main" id="{1C023115-3FE1-4EA0-BCA2-92C2481463BD}"/>
              </a:ext>
            </a:extLst>
          </p:cNvPr>
          <p:cNvSpPr/>
          <p:nvPr/>
        </p:nvSpPr>
        <p:spPr>
          <a:xfrm>
            <a:off x="2029094" y="4661756"/>
            <a:ext cx="1080120" cy="576064"/>
          </a:xfrm>
          <a:prstGeom prst="rect">
            <a:avLst/>
          </a:prstGeom>
          <a:noFill/>
          <a:ln w="63500"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D83A2C11-4CB8-42C5-B68E-81E8C0245511}"/>
              </a:ext>
            </a:extLst>
          </p:cNvPr>
          <p:cNvSpPr/>
          <p:nvPr/>
        </p:nvSpPr>
        <p:spPr>
          <a:xfrm>
            <a:off x="3081177" y="5559251"/>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0CF36C2-6731-4EEF-AB02-5DC071DE04D7}"/>
              </a:ext>
            </a:extLst>
          </p:cNvPr>
          <p:cNvSpPr/>
          <p:nvPr/>
        </p:nvSpPr>
        <p:spPr>
          <a:xfrm>
            <a:off x="3810249" y="5635142"/>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66432BE-1AEF-413F-AD1F-6C0560431D5B}"/>
              </a:ext>
            </a:extLst>
          </p:cNvPr>
          <p:cNvSpPr/>
          <p:nvPr/>
        </p:nvSpPr>
        <p:spPr>
          <a:xfrm>
            <a:off x="4539321" y="5364494"/>
            <a:ext cx="360040" cy="389513"/>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FFFFFF"/>
                </a:solidFill>
                <a:effectLst/>
                <a:uFillTx/>
                <a:latin typeface="+mn-lt"/>
                <a:ea typeface="+mn-ea"/>
                <a:cs typeface="+mn-cs"/>
                <a:sym typeface="Helvetica Neue Medium"/>
              </a:rPr>
              <a:t>3</a:t>
            </a:r>
            <a:endParaRPr kumimoji="0" lang="zh-CN" altLang="en-US" sz="18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3" name="Straight Arrow Connector 12">
            <a:extLst>
              <a:ext uri="{FF2B5EF4-FFF2-40B4-BE49-F238E27FC236}">
                <a16:creationId xmlns:a16="http://schemas.microsoft.com/office/drawing/2014/main" id="{6D382091-C1E9-4980-9B3A-16A95ADB3648}"/>
              </a:ext>
            </a:extLst>
          </p:cNvPr>
          <p:cNvCxnSpPr>
            <a:cxnSpLocks/>
          </p:cNvCxnSpPr>
          <p:nvPr/>
        </p:nvCxnSpPr>
        <p:spPr>
          <a:xfrm flipV="1">
            <a:off x="3333910" y="5245874"/>
            <a:ext cx="107307" cy="31337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2F065BF2-893D-45CB-AEA5-4FE5F77B1D4F}"/>
              </a:ext>
            </a:extLst>
          </p:cNvPr>
          <p:cNvCxnSpPr>
            <a:cxnSpLocks/>
          </p:cNvCxnSpPr>
          <p:nvPr/>
        </p:nvCxnSpPr>
        <p:spPr>
          <a:xfrm flipH="1" flipV="1">
            <a:off x="3810249" y="5300694"/>
            <a:ext cx="18050" cy="25855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2C250414-2434-4E3B-A7A7-D220099D4C63}"/>
              </a:ext>
            </a:extLst>
          </p:cNvPr>
          <p:cNvCxnSpPr>
            <a:cxnSpLocks/>
          </p:cNvCxnSpPr>
          <p:nvPr/>
        </p:nvCxnSpPr>
        <p:spPr>
          <a:xfrm flipH="1" flipV="1">
            <a:off x="4130156" y="5245874"/>
            <a:ext cx="334050" cy="18409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D06D66C2-5E7A-4E07-A857-582C7ECB739A}"/>
              </a:ext>
            </a:extLst>
          </p:cNvPr>
          <p:cNvSpPr txBox="1"/>
          <p:nvPr/>
        </p:nvSpPr>
        <p:spPr>
          <a:xfrm>
            <a:off x="5999312" y="2529780"/>
            <a:ext cx="17172971"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MsImaging</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Parameters】</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中的输入窗口，可以通过下面的几种方式设置成像离子信息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在已经非常明确的知道目标离子的情况下，直接在输入框中输入目标离子的</a:t>
            </a:r>
            <a:r>
              <a:rPr lang="en-US" altLang="zh-CN" dirty="0" err="1"/>
              <a:t>mz</a:t>
            </a:r>
            <a:r>
              <a:rPr lang="zh-CN" altLang="en-US" dirty="0"/>
              <a:t>值</a:t>
            </a: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在不确定目标离子的情况下，可以从数据库中查询出感兴趣的化合物的化学式，输入到输入框中，</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lvl="3" indent="0" algn="l"/>
            <a:r>
              <a:rPr lang="en-US" altLang="zh-CN" dirty="0"/>
              <a:t>     </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然后点击放大镜按钮计算出各种加和模式下的</a:t>
            </a:r>
            <a:r>
              <a:rPr kumimoji="0" lang="en-US" altLang="zh-CN"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b="1" i="0" u="none" strike="noStrike" cap="none" spc="0" normalizeH="0" baseline="0" dirty="0">
                <a:ln>
                  <a:noFill/>
                </a:ln>
                <a:solidFill>
                  <a:srgbClr val="000000"/>
                </a:solidFill>
                <a:effectLst/>
                <a:uFillTx/>
                <a:latin typeface="Helvetica Neue"/>
                <a:ea typeface="Helvetica Neue"/>
                <a:cs typeface="Helvetica Neue"/>
                <a:sym typeface="Helvetica Neue"/>
              </a:rPr>
              <a:t>值，进行查看</a:t>
            </a:r>
          </a:p>
        </p:txBody>
      </p:sp>
      <p:sp>
        <p:nvSpPr>
          <p:cNvPr id="27" name="TextBox 26">
            <a:extLst>
              <a:ext uri="{FF2B5EF4-FFF2-40B4-BE49-F238E27FC236}">
                <a16:creationId xmlns:a16="http://schemas.microsoft.com/office/drawing/2014/main" id="{BFFD6FE7-92F1-4E9F-B3CD-F4D1EFAF18F2}"/>
              </a:ext>
            </a:extLst>
          </p:cNvPr>
          <p:cNvSpPr txBox="1"/>
          <p:nvPr/>
        </p:nvSpPr>
        <p:spPr>
          <a:xfrm>
            <a:off x="6052000" y="5171730"/>
            <a:ext cx="1730441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输入框旁边的小按钮功能：</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放大镜按钮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当输入框中的数据为</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值的时候，会进行目标离子成像；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当为化学式的时候，计算不同加和物对应的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dirty="0"/>
              <a:t>2.  【</a:t>
            </a:r>
            <a:r>
              <a:rPr lang="zh-CN" altLang="en-US" dirty="0"/>
              <a:t>图钉按钮</a:t>
            </a:r>
            <a:r>
              <a:rPr lang="en-US" altLang="zh-CN" dirty="0"/>
              <a:t>】</a:t>
            </a:r>
            <a:r>
              <a:rPr lang="zh-CN" altLang="en-US" dirty="0"/>
              <a:t>仅针对输入框中为</a:t>
            </a:r>
            <a:r>
              <a:rPr lang="en-US" altLang="zh-CN" dirty="0" err="1"/>
              <a:t>mz</a:t>
            </a:r>
            <a:r>
              <a:rPr lang="zh-CN" altLang="en-US" dirty="0"/>
              <a:t>值的时候有效，将输入的</a:t>
            </a:r>
            <a:r>
              <a:rPr lang="en-US" altLang="zh-CN" dirty="0" err="1"/>
              <a:t>mz</a:t>
            </a:r>
            <a:r>
              <a:rPr lang="zh-CN" altLang="en-US" dirty="0"/>
              <a:t>值添加进入</a:t>
            </a:r>
            <a:r>
              <a:rPr lang="en-US" altLang="zh-CN" dirty="0"/>
              <a:t>【Ions Layers】</a:t>
            </a:r>
            <a:r>
              <a:rPr lang="zh-CN" altLang="en-US" dirty="0"/>
              <a:t>列表中</a:t>
            </a:r>
            <a:endParaRPr lang="en-US" altLang="zh-CN" dirty="0"/>
          </a:p>
          <a:p>
            <a:pPr marR="0" algn="l"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3.  【Excel</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表格按钮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用于导入代谢物离子信息</a:t>
            </a:r>
          </a:p>
        </p:txBody>
      </p:sp>
      <p:sp>
        <p:nvSpPr>
          <p:cNvPr id="30" name="TextBox 29">
            <a:extLst>
              <a:ext uri="{FF2B5EF4-FFF2-40B4-BE49-F238E27FC236}">
                <a16:creationId xmlns:a16="http://schemas.microsoft.com/office/drawing/2014/main" id="{68A54DA7-7675-4E57-A2CC-8FFA244DFB77}"/>
              </a:ext>
            </a:extLst>
          </p:cNvPr>
          <p:cNvSpPr txBox="1"/>
          <p:nvPr/>
        </p:nvSpPr>
        <p:spPr>
          <a:xfrm>
            <a:off x="1695892" y="10529960"/>
            <a:ext cx="7309362"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进行导入的离子表格中，应该是至少包含有下面的两列信息的：</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m/z –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目标离子的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a:t>name – </a:t>
            </a:r>
            <a:r>
              <a:rPr lang="zh-CN" altLang="en-US" dirty="0"/>
              <a:t>目标离子的化合物名称</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345029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3028"/>
            <a:ext cx="10105330"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基础成像操作：单个离子成像</a:t>
            </a:r>
          </a:p>
        </p:txBody>
      </p:sp>
      <p:pic>
        <p:nvPicPr>
          <p:cNvPr id="3" name="Picture 2">
            <a:extLst>
              <a:ext uri="{FF2B5EF4-FFF2-40B4-BE49-F238E27FC236}">
                <a16:creationId xmlns:a16="http://schemas.microsoft.com/office/drawing/2014/main" id="{C736304B-4B3C-45C5-8AE7-CCDA53A64289}"/>
              </a:ext>
            </a:extLst>
          </p:cNvPr>
          <p:cNvPicPr>
            <a:picLocks noChangeAspect="1"/>
          </p:cNvPicPr>
          <p:nvPr/>
        </p:nvPicPr>
        <p:blipFill>
          <a:blip r:embed="rId5"/>
          <a:stretch>
            <a:fillRect/>
          </a:stretch>
        </p:blipFill>
        <p:spPr>
          <a:xfrm>
            <a:off x="454696" y="2339162"/>
            <a:ext cx="6120680" cy="7367961"/>
          </a:xfrm>
          <a:prstGeom prst="rect">
            <a:avLst/>
          </a:prstGeom>
        </p:spPr>
      </p:pic>
      <p:sp>
        <p:nvSpPr>
          <p:cNvPr id="4" name="TextBox 3">
            <a:extLst>
              <a:ext uri="{FF2B5EF4-FFF2-40B4-BE49-F238E27FC236}">
                <a16:creationId xmlns:a16="http://schemas.microsoft.com/office/drawing/2014/main" id="{4A460F68-0E72-45C6-90E5-43089EDC2DA4}"/>
              </a:ext>
            </a:extLst>
          </p:cNvPr>
          <p:cNvSpPr txBox="1"/>
          <p:nvPr/>
        </p:nvSpPr>
        <p:spPr>
          <a:xfrm>
            <a:off x="454696" y="10353664"/>
            <a:ext cx="7056784"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在输入框中直接输入目标离子的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值，然后点击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放大镜</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按钮进行成像查看。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或者直接在离子列表上，选择目标离子，通过右键快捷菜单</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【Render】</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进行单个离子的成像查看</a:t>
            </a:r>
          </a:p>
        </p:txBody>
      </p:sp>
      <p:pic>
        <p:nvPicPr>
          <p:cNvPr id="12" name="Picture 11">
            <a:extLst>
              <a:ext uri="{FF2B5EF4-FFF2-40B4-BE49-F238E27FC236}">
                <a16:creationId xmlns:a16="http://schemas.microsoft.com/office/drawing/2014/main" id="{79B33087-1189-440A-85DF-4FAA080EE3EB}"/>
              </a:ext>
            </a:extLst>
          </p:cNvPr>
          <p:cNvPicPr>
            <a:picLocks noChangeAspect="1"/>
          </p:cNvPicPr>
          <p:nvPr/>
        </p:nvPicPr>
        <p:blipFill>
          <a:blip r:embed="rId6"/>
          <a:stretch>
            <a:fillRect/>
          </a:stretch>
        </p:blipFill>
        <p:spPr>
          <a:xfrm>
            <a:off x="9527704" y="2415591"/>
            <a:ext cx="13280894" cy="8064896"/>
          </a:xfrm>
          <a:prstGeom prst="rect">
            <a:avLst/>
          </a:prstGeom>
        </p:spPr>
      </p:pic>
      <p:sp>
        <p:nvSpPr>
          <p:cNvPr id="14" name="Arrow: Right 13">
            <a:extLst>
              <a:ext uri="{FF2B5EF4-FFF2-40B4-BE49-F238E27FC236}">
                <a16:creationId xmlns:a16="http://schemas.microsoft.com/office/drawing/2014/main" id="{3EB00EBA-F6CF-43C0-B2F1-FB4122548108}"/>
              </a:ext>
            </a:extLst>
          </p:cNvPr>
          <p:cNvSpPr/>
          <p:nvPr/>
        </p:nvSpPr>
        <p:spPr>
          <a:xfrm>
            <a:off x="7246758" y="6086624"/>
            <a:ext cx="1440160" cy="864096"/>
          </a:xfrm>
          <a:prstGeom prst="right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8717996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18940"/>
            <a:ext cx="4719241"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主要参数调整</a:t>
            </a:r>
          </a:p>
        </p:txBody>
      </p:sp>
      <p:pic>
        <p:nvPicPr>
          <p:cNvPr id="7" name="Picture 6">
            <a:extLst>
              <a:ext uri="{FF2B5EF4-FFF2-40B4-BE49-F238E27FC236}">
                <a16:creationId xmlns:a16="http://schemas.microsoft.com/office/drawing/2014/main" id="{AA3E3F20-C986-4A56-9B4D-15F5CDF641CF}"/>
              </a:ext>
            </a:extLst>
          </p:cNvPr>
          <p:cNvPicPr>
            <a:picLocks noChangeAspect="1"/>
          </p:cNvPicPr>
          <p:nvPr/>
        </p:nvPicPr>
        <p:blipFill>
          <a:blip r:embed="rId5"/>
          <a:stretch>
            <a:fillRect/>
          </a:stretch>
        </p:blipFill>
        <p:spPr>
          <a:xfrm>
            <a:off x="670720" y="2177480"/>
            <a:ext cx="4719241" cy="10405271"/>
          </a:xfrm>
          <a:prstGeom prst="rect">
            <a:avLst/>
          </a:prstGeom>
        </p:spPr>
      </p:pic>
      <p:sp>
        <p:nvSpPr>
          <p:cNvPr id="8" name="Rectangle 7">
            <a:extLst>
              <a:ext uri="{FF2B5EF4-FFF2-40B4-BE49-F238E27FC236}">
                <a16:creationId xmlns:a16="http://schemas.microsoft.com/office/drawing/2014/main" id="{07FB574B-6D61-4D05-BDE6-D270BA885931}"/>
              </a:ext>
            </a:extLst>
          </p:cNvPr>
          <p:cNvSpPr/>
          <p:nvPr/>
        </p:nvSpPr>
        <p:spPr>
          <a:xfrm>
            <a:off x="1030760" y="7650088"/>
            <a:ext cx="4104456" cy="720080"/>
          </a:xfrm>
          <a:prstGeom prst="rect">
            <a:avLst/>
          </a:prstGeom>
          <a:noFill/>
          <a:ln w="57150"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837A6EAB-29FB-4AED-9F86-00D67EC86652}"/>
              </a:ext>
            </a:extLst>
          </p:cNvPr>
          <p:cNvSpPr/>
          <p:nvPr/>
        </p:nvSpPr>
        <p:spPr>
          <a:xfrm>
            <a:off x="4271120" y="7433692"/>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87FB2D09-64F8-48DE-85F8-D8874861A14C}"/>
              </a:ext>
            </a:extLst>
          </p:cNvPr>
          <p:cNvSpPr/>
          <p:nvPr/>
        </p:nvSpPr>
        <p:spPr>
          <a:xfrm>
            <a:off x="5570059" y="8153772"/>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8634660E-8F13-4559-BB8E-15C4FF7334A8}"/>
              </a:ext>
            </a:extLst>
          </p:cNvPr>
          <p:cNvSpPr/>
          <p:nvPr/>
        </p:nvSpPr>
        <p:spPr>
          <a:xfrm>
            <a:off x="5173937" y="8802786"/>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3</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D8614298-57D5-4C6F-A738-6D9E175F981D}"/>
              </a:ext>
            </a:extLst>
          </p:cNvPr>
          <p:cNvSpPr/>
          <p:nvPr/>
        </p:nvSpPr>
        <p:spPr>
          <a:xfrm>
            <a:off x="5605985" y="9256366"/>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4</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54025D6B-B5D1-4E26-B5E5-7D72E0EFB9C8}"/>
              </a:ext>
            </a:extLst>
          </p:cNvPr>
          <p:cNvSpPr/>
          <p:nvPr/>
        </p:nvSpPr>
        <p:spPr>
          <a:xfrm>
            <a:off x="5324831" y="9827358"/>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5</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3D675377-2E51-4D50-ABBD-DB35638746AF}"/>
              </a:ext>
            </a:extLst>
          </p:cNvPr>
          <p:cNvSpPr/>
          <p:nvPr/>
        </p:nvSpPr>
        <p:spPr>
          <a:xfrm>
            <a:off x="4271120" y="10401256"/>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6</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42A6A3F5-01FF-4ADE-B626-55F24A51E175}"/>
              </a:ext>
            </a:extLst>
          </p:cNvPr>
          <p:cNvSpPr/>
          <p:nvPr/>
        </p:nvSpPr>
        <p:spPr>
          <a:xfrm>
            <a:off x="4805347" y="11512860"/>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7</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3" name="Straight Arrow Connector 12">
            <a:extLst>
              <a:ext uri="{FF2B5EF4-FFF2-40B4-BE49-F238E27FC236}">
                <a16:creationId xmlns:a16="http://schemas.microsoft.com/office/drawing/2014/main" id="{B31449F7-5786-48EC-8BB5-254253862FF0}"/>
              </a:ext>
            </a:extLst>
          </p:cNvPr>
          <p:cNvCxnSpPr>
            <a:cxnSpLocks/>
          </p:cNvCxnSpPr>
          <p:nvPr/>
        </p:nvCxnSpPr>
        <p:spPr>
          <a:xfrm flipH="1">
            <a:off x="4271121" y="8388304"/>
            <a:ext cx="1224135" cy="21904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74DEED0A-C153-43D6-BD69-AF70A4FAF4EF}"/>
              </a:ext>
            </a:extLst>
          </p:cNvPr>
          <p:cNvCxnSpPr>
            <a:cxnSpLocks/>
          </p:cNvCxnSpPr>
          <p:nvPr/>
        </p:nvCxnSpPr>
        <p:spPr>
          <a:xfrm flipH="1">
            <a:off x="4271120" y="9005280"/>
            <a:ext cx="825052" cy="1390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882F7981-0848-4931-A8BF-1886BD69C344}"/>
              </a:ext>
            </a:extLst>
          </p:cNvPr>
          <p:cNvCxnSpPr>
            <a:cxnSpLocks/>
          </p:cNvCxnSpPr>
          <p:nvPr/>
        </p:nvCxnSpPr>
        <p:spPr>
          <a:xfrm flipH="1" flipV="1">
            <a:off x="4340589" y="9291438"/>
            <a:ext cx="1154667" cy="12567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F9B89D23-AE39-42C3-AE34-02996AE22865}"/>
              </a:ext>
            </a:extLst>
          </p:cNvPr>
          <p:cNvCxnSpPr>
            <a:cxnSpLocks/>
          </p:cNvCxnSpPr>
          <p:nvPr/>
        </p:nvCxnSpPr>
        <p:spPr>
          <a:xfrm flipH="1" flipV="1">
            <a:off x="4235295" y="9601979"/>
            <a:ext cx="938642" cy="36025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00C78ACE-7112-41C4-AACC-CF1A63FC5240}"/>
              </a:ext>
            </a:extLst>
          </p:cNvPr>
          <p:cNvCxnSpPr>
            <a:cxnSpLocks/>
          </p:cNvCxnSpPr>
          <p:nvPr/>
        </p:nvCxnSpPr>
        <p:spPr>
          <a:xfrm flipH="1" flipV="1">
            <a:off x="3551041" y="10411737"/>
            <a:ext cx="684254" cy="20591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52ADA702-1A29-40F7-8196-C504DFECDB30}"/>
              </a:ext>
            </a:extLst>
          </p:cNvPr>
          <p:cNvCxnSpPr>
            <a:cxnSpLocks/>
          </p:cNvCxnSpPr>
          <p:nvPr/>
        </p:nvCxnSpPr>
        <p:spPr>
          <a:xfrm flipH="1" flipV="1">
            <a:off x="3893168" y="11266666"/>
            <a:ext cx="806884" cy="34915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8321527F-049C-4CC7-92FA-5AF0B3DE1298}"/>
              </a:ext>
            </a:extLst>
          </p:cNvPr>
          <p:cNvSpPr txBox="1"/>
          <p:nvPr/>
        </p:nvSpPr>
        <p:spPr>
          <a:xfrm>
            <a:off x="6254057" y="2738763"/>
            <a:ext cx="17543264"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600" i="0" u="none" strike="noStrike" cap="none" spc="0" normalizeH="0" baseline="0" dirty="0">
                <a:ln>
                  <a:noFill/>
                </a:ln>
                <a:solidFill>
                  <a:srgbClr val="000000"/>
                </a:solidFill>
                <a:effectLst/>
                <a:uFillTx/>
                <a:latin typeface="Helvetica Neue"/>
                <a:ea typeface="Helvetica Neue"/>
                <a:cs typeface="Helvetica Neue"/>
                <a:sym typeface="Helvetica Neue"/>
              </a:rPr>
              <a:t>离子的质量误差大小</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，在程序中默认设置的质量误差大小为</a:t>
            </a:r>
            <a:r>
              <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rPr>
              <a:t>0.01</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道尔顿误差，</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    对于成像精度要求比较高的场景，可以在这里设置</a:t>
            </a:r>
            <a:r>
              <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rPr>
              <a:t>10ppm</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以内</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AutoNum type="arabicPeriod" startAt="2"/>
            </a:pPr>
            <a:r>
              <a:rPr lang="zh-CN" altLang="en-US" sz="3600" dirty="0"/>
              <a:t>背景色</a:t>
            </a:r>
            <a:r>
              <a:rPr lang="zh-CN" altLang="en-US" sz="3600" b="0" dirty="0"/>
              <a:t>，可以通过这个参数设置整个画布的背景色</a:t>
            </a:r>
            <a:endParaRPr lang="en-US" altLang="zh-CN" sz="3600" b="0" dirty="0"/>
          </a:p>
          <a:p>
            <a:pPr marL="514350" marR="0" indent="-514350" algn="l" defTabSz="825500" rtl="0" fontAlgn="auto" latinLnBrk="0" hangingPunct="0">
              <a:lnSpc>
                <a:spcPct val="100000"/>
              </a:lnSpc>
              <a:spcBef>
                <a:spcPts val="0"/>
              </a:spcBef>
              <a:spcAft>
                <a:spcPts val="0"/>
              </a:spcAft>
              <a:buClrTx/>
              <a:buSzTx/>
              <a:buAutoNum type="arabicPeriod" startAt="2"/>
            </a:pPr>
            <a:r>
              <a:rPr lang="zh-CN" altLang="en-US" sz="3600" dirty="0"/>
              <a:t>成像热图颜色板</a:t>
            </a:r>
            <a:r>
              <a:rPr lang="zh-CN" altLang="en-US" sz="3600" b="0" dirty="0"/>
              <a:t>，可以在这里设置预设在软件内部的颜色板，使用不同的配色</a:t>
            </a:r>
            <a:endParaRPr lang="en-US" altLang="zh-CN" sz="3600" b="0" dirty="0"/>
          </a:p>
          <a:p>
            <a:pPr marR="0" algn="l" defTabSz="825500" rtl="0" fontAlgn="auto" latinLnBrk="0" hangingPunct="0">
              <a:lnSpc>
                <a:spcPct val="100000"/>
              </a:lnSpc>
              <a:spcBef>
                <a:spcPts val="0"/>
              </a:spcBef>
              <a:spcAft>
                <a:spcPts val="0"/>
              </a:spcAft>
              <a:buClrTx/>
              <a:buSzTx/>
            </a:pPr>
            <a:r>
              <a:rPr lang="zh-CN" altLang="en-US" sz="3600" b="0" dirty="0"/>
              <a:t>    进行成像热图的可视化</a:t>
            </a:r>
            <a:endParaRPr lang="en-US" altLang="zh-CN" sz="3600" b="0" dirty="0"/>
          </a:p>
          <a:p>
            <a:pPr marL="514350" marR="0" indent="-514350" algn="l" defTabSz="825500" rtl="0" fontAlgn="auto" latinLnBrk="0" hangingPunct="0">
              <a:lnSpc>
                <a:spcPct val="100000"/>
              </a:lnSpc>
              <a:spcBef>
                <a:spcPts val="0"/>
              </a:spcBef>
              <a:spcAft>
                <a:spcPts val="0"/>
              </a:spcAft>
              <a:buClrTx/>
              <a:buSzTx/>
              <a:buAutoNum type="arabicPeriod" startAt="2"/>
            </a:pPr>
            <a:r>
              <a:rPr kumimoji="0" lang="zh-CN" altLang="en-US" sz="3600" i="0" u="none" strike="noStrike" cap="none" spc="0" normalizeH="0" baseline="0" dirty="0">
                <a:ln>
                  <a:noFill/>
                </a:ln>
                <a:solidFill>
                  <a:srgbClr val="000000"/>
                </a:solidFill>
                <a:effectLst/>
                <a:uFillTx/>
                <a:latin typeface="Helvetica Neue"/>
                <a:ea typeface="Helvetica Neue"/>
                <a:cs typeface="Helvetica Neue"/>
                <a:sym typeface="Helvetica Neue"/>
              </a:rPr>
              <a:t>是否启用滤镜</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，可以通过这个参数设置是否启用滤镜参数，</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    来处理成像信号数据，达到改善成像效果的目的</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AutoNum type="arabicPeriod" startAt="5"/>
            </a:pPr>
            <a:r>
              <a:rPr lang="en-US" altLang="zh-CN" sz="3600" dirty="0"/>
              <a:t>HQX</a:t>
            </a:r>
            <a:r>
              <a:rPr lang="zh-CN" altLang="en-US" sz="3600" dirty="0"/>
              <a:t>缩放</a:t>
            </a:r>
            <a:r>
              <a:rPr lang="zh-CN" altLang="en-US" sz="3600" b="0" dirty="0"/>
              <a:t>，启用的</a:t>
            </a:r>
            <a:r>
              <a:rPr lang="en-US" altLang="zh-CN" sz="3600" b="0" dirty="0"/>
              <a:t>HQX</a:t>
            </a:r>
            <a:r>
              <a:rPr lang="zh-CN" altLang="en-US" sz="3600" b="0" dirty="0"/>
              <a:t>缩放等级。在大尺寸</a:t>
            </a:r>
            <a:r>
              <a:rPr lang="en-US" altLang="zh-CN" sz="3600" b="0" dirty="0"/>
              <a:t>(</a:t>
            </a:r>
            <a:r>
              <a:rPr lang="zh-CN" altLang="en-US" sz="3600" b="0" dirty="0"/>
              <a:t>大于等于</a:t>
            </a:r>
            <a:r>
              <a:rPr lang="en-US" altLang="zh-CN" sz="3600" b="0" dirty="0"/>
              <a:t>1500x1500)</a:t>
            </a:r>
            <a:r>
              <a:rPr lang="zh-CN" altLang="en-US" sz="3600" b="0" dirty="0"/>
              <a:t>成像原始数据</a:t>
            </a:r>
            <a:endParaRPr lang="en-US" altLang="zh-CN" sz="3600" b="0" dirty="0"/>
          </a:p>
          <a:p>
            <a:pPr marR="0" algn="l" defTabSz="825500" rtl="0" fontAlgn="auto" latinLnBrk="0" hangingPunct="0">
              <a:lnSpc>
                <a:spcPct val="100000"/>
              </a:lnSpc>
              <a:spcBef>
                <a:spcPts val="0"/>
              </a:spcBef>
              <a:spcAft>
                <a:spcPts val="0"/>
              </a:spcAft>
              <a:buClrTx/>
              <a:buSzTx/>
            </a:pPr>
            <a:r>
              <a:rPr lang="zh-CN" altLang="en-US" sz="3600" b="0" dirty="0"/>
              <a:t>    上开启这个缩放效果不太明显，中等尺寸</a:t>
            </a:r>
            <a:r>
              <a:rPr lang="en-US" altLang="zh-CN" sz="3600" b="0" dirty="0"/>
              <a:t>(400x400)</a:t>
            </a:r>
            <a:r>
              <a:rPr lang="zh-CN" altLang="en-US" sz="3600" b="0" dirty="0"/>
              <a:t>的成像原始数据上开启</a:t>
            </a:r>
            <a:r>
              <a:rPr lang="en-US" altLang="zh-CN" sz="3600" b="0" dirty="0"/>
              <a:t>HQX</a:t>
            </a:r>
            <a:r>
              <a:rPr lang="zh-CN" altLang="en-US" sz="3600" b="0" dirty="0"/>
              <a:t>缩放</a:t>
            </a:r>
            <a:endParaRPr lang="en-US" altLang="zh-CN" sz="3600" b="0" dirty="0"/>
          </a:p>
          <a:p>
            <a:pPr marR="0" algn="l" defTabSz="825500" rtl="0" fontAlgn="auto" latinLnBrk="0" hangingPunct="0">
              <a:lnSpc>
                <a:spcPct val="100000"/>
              </a:lnSpc>
              <a:spcBef>
                <a:spcPts val="0"/>
              </a:spcBef>
              <a:spcAft>
                <a:spcPts val="0"/>
              </a:spcAft>
              <a:buClrTx/>
              <a:buSzTx/>
            </a:pPr>
            <a:r>
              <a:rPr lang="zh-CN" altLang="en-US" sz="3600" b="0" dirty="0"/>
              <a:t>    可以显著提高成像效果。在小尺寸</a:t>
            </a:r>
            <a:r>
              <a:rPr lang="en-US" altLang="zh-CN" sz="3600" b="0" dirty="0"/>
              <a:t>(</a:t>
            </a:r>
            <a:r>
              <a:rPr lang="zh-CN" altLang="en-US" sz="3600" b="0" dirty="0"/>
              <a:t>小于</a:t>
            </a:r>
            <a:r>
              <a:rPr lang="en-US" altLang="zh-CN" sz="3600" b="0" dirty="0"/>
              <a:t>150x150)</a:t>
            </a:r>
            <a:r>
              <a:rPr lang="zh-CN" altLang="en-US" sz="3600" b="0" dirty="0"/>
              <a:t>成像原始数据上开启这个缩放可能</a:t>
            </a:r>
            <a:endParaRPr lang="en-US" altLang="zh-CN" sz="3600" b="0" dirty="0"/>
          </a:p>
          <a:p>
            <a:pPr marR="0" algn="l" defTabSz="825500" rtl="0" fontAlgn="auto" latinLnBrk="0" hangingPunct="0">
              <a:lnSpc>
                <a:spcPct val="100000"/>
              </a:lnSpc>
              <a:spcBef>
                <a:spcPts val="0"/>
              </a:spcBef>
              <a:spcAft>
                <a:spcPts val="0"/>
              </a:spcAft>
              <a:buClrTx/>
              <a:buSzTx/>
            </a:pPr>
            <a:r>
              <a:rPr lang="zh-CN" altLang="en-US" sz="3600" b="0" dirty="0"/>
              <a:t>    会劣化成像效果。</a:t>
            </a:r>
            <a:r>
              <a:rPr lang="en-US" altLang="zh-CN" sz="3600" b="0" dirty="0"/>
              <a:t> </a:t>
            </a:r>
          </a:p>
          <a:p>
            <a:pPr marL="514350" marR="0" indent="-514350" algn="l" defTabSz="825500" rtl="0" fontAlgn="auto" latinLnBrk="0" hangingPunct="0">
              <a:lnSpc>
                <a:spcPct val="100000"/>
              </a:lnSpc>
              <a:spcBef>
                <a:spcPts val="0"/>
              </a:spcBef>
              <a:spcAft>
                <a:spcPts val="0"/>
              </a:spcAft>
              <a:buClrTx/>
              <a:buSzTx/>
              <a:buAutoNum type="arabicPeriod" startAt="6"/>
            </a:pPr>
            <a:r>
              <a:rPr kumimoji="0" lang="zh-CN" altLang="en-US" sz="3600" i="0" u="none" strike="noStrike" cap="none" spc="0" normalizeH="0" baseline="0" dirty="0">
                <a:ln>
                  <a:noFill/>
                </a:ln>
                <a:solidFill>
                  <a:srgbClr val="000000"/>
                </a:solidFill>
                <a:effectLst/>
                <a:uFillTx/>
                <a:latin typeface="Helvetica Neue"/>
                <a:ea typeface="Helvetica Neue"/>
                <a:cs typeface="Helvetica Neue"/>
                <a:sym typeface="Helvetica Neue"/>
              </a:rPr>
              <a:t>成像热图的细节层次等级</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，这个参数值越高，成像图上的细节层次会越丰富。</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    减小这个参数值可以减少细节层次，例如当这个参数设置小于</a:t>
            </a:r>
            <a:r>
              <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rPr>
              <a:t>20</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的一个值的时候，</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sz="3600" b="0" dirty="0"/>
              <a:t>    </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成像图上将会丢失大部分的细节层次信息</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en-US" altLang="zh-CN" sz="3600" i="0" u="none" strike="noStrike" cap="none" spc="0" normalizeH="0" baseline="0" dirty="0">
                <a:ln>
                  <a:noFill/>
                </a:ln>
                <a:solidFill>
                  <a:srgbClr val="000000"/>
                </a:solidFill>
                <a:effectLst/>
                <a:uFillTx/>
                <a:latin typeface="Helvetica Neue"/>
                <a:ea typeface="Helvetica Neue"/>
                <a:cs typeface="Helvetica Neue"/>
                <a:sym typeface="Helvetica Neue"/>
              </a:rPr>
              <a:t>7. </a:t>
            </a:r>
            <a:r>
              <a:rPr kumimoji="0" lang="zh-CN" altLang="en-US" sz="3600" i="0" u="none" strike="noStrike" cap="none" spc="0" normalizeH="0" baseline="0" dirty="0">
                <a:ln>
                  <a:noFill/>
                </a:ln>
                <a:solidFill>
                  <a:srgbClr val="000000"/>
                </a:solidFill>
                <a:effectLst/>
                <a:uFillTx/>
                <a:latin typeface="Helvetica Neue"/>
                <a:ea typeface="Helvetica Neue"/>
                <a:cs typeface="Helvetica Neue"/>
                <a:sym typeface="Helvetica Neue"/>
              </a:rPr>
              <a:t>是否显示样本轮廓</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，默认开启。当这个参数开启的时候，会在成像图底下显示出</a:t>
            </a:r>
            <a:endParaRPr kumimoji="0" lang="en-US" altLang="zh-CN" sz="36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en-US" altLang="zh-CN" sz="3600" b="0" dirty="0"/>
              <a:t>    </a:t>
            </a:r>
            <a:r>
              <a:rPr kumimoji="0" lang="zh-CN" altLang="en-US" sz="3600" b="0" i="0" u="none" strike="noStrike" cap="none" spc="0" normalizeH="0" baseline="0" dirty="0">
                <a:ln>
                  <a:noFill/>
                </a:ln>
                <a:solidFill>
                  <a:srgbClr val="000000"/>
                </a:solidFill>
                <a:effectLst/>
                <a:uFillTx/>
                <a:latin typeface="Helvetica Neue"/>
                <a:ea typeface="Helvetica Neue"/>
                <a:cs typeface="Helvetica Neue"/>
                <a:sym typeface="Helvetica Neue"/>
              </a:rPr>
              <a:t>灰色的整个完整的样本轮廓</a:t>
            </a:r>
          </a:p>
        </p:txBody>
      </p:sp>
    </p:spTree>
    <p:extLst>
      <p:ext uri="{BB962C8B-B14F-4D97-AF65-F5344CB8AC3E}">
        <p14:creationId xmlns:p14="http://schemas.microsoft.com/office/powerpoint/2010/main" val="18438080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53184" y="692057"/>
            <a:ext cx="702756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成像热图颜色板展示</a:t>
            </a:r>
          </a:p>
        </p:txBody>
      </p:sp>
      <p:sp>
        <p:nvSpPr>
          <p:cNvPr id="24" name="TextBox 23">
            <a:extLst>
              <a:ext uri="{FF2B5EF4-FFF2-40B4-BE49-F238E27FC236}">
                <a16:creationId xmlns:a16="http://schemas.microsoft.com/office/drawing/2014/main" id="{223A0A59-16BA-4BEF-A7D3-2467473BEBC5}"/>
              </a:ext>
            </a:extLst>
          </p:cNvPr>
          <p:cNvSpPr txBox="1"/>
          <p:nvPr/>
        </p:nvSpPr>
        <p:spPr>
          <a:xfrm rot="16200000">
            <a:off x="5088463" y="3678417"/>
            <a:ext cx="2234469"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viridis</a:t>
            </a:r>
          </a:p>
        </p:txBody>
      </p:sp>
      <p:pic>
        <p:nvPicPr>
          <p:cNvPr id="6" name="Picture 5">
            <a:extLst>
              <a:ext uri="{FF2B5EF4-FFF2-40B4-BE49-F238E27FC236}">
                <a16:creationId xmlns:a16="http://schemas.microsoft.com/office/drawing/2014/main" id="{95772FC1-F25E-4F40-B2BE-C90E33BCEEDD}"/>
              </a:ext>
            </a:extLst>
          </p:cNvPr>
          <p:cNvPicPr>
            <a:picLocks noChangeAspect="1"/>
          </p:cNvPicPr>
          <p:nvPr/>
        </p:nvPicPr>
        <p:blipFill>
          <a:blip r:embed="rId5"/>
          <a:stretch>
            <a:fillRect/>
          </a:stretch>
        </p:blipFill>
        <p:spPr>
          <a:xfrm>
            <a:off x="7439472" y="2090532"/>
            <a:ext cx="5134482" cy="3511410"/>
          </a:xfrm>
          <a:prstGeom prst="rect">
            <a:avLst/>
          </a:prstGeom>
        </p:spPr>
      </p:pic>
      <p:sp>
        <p:nvSpPr>
          <p:cNvPr id="29" name="TextBox 28">
            <a:extLst>
              <a:ext uri="{FF2B5EF4-FFF2-40B4-BE49-F238E27FC236}">
                <a16:creationId xmlns:a16="http://schemas.microsoft.com/office/drawing/2014/main" id="{74F28588-94A2-4438-81A8-85DDE8175A40}"/>
              </a:ext>
            </a:extLst>
          </p:cNvPr>
          <p:cNvSpPr txBox="1"/>
          <p:nvPr/>
        </p:nvSpPr>
        <p:spPr>
          <a:xfrm rot="16200000">
            <a:off x="11678594" y="3537274"/>
            <a:ext cx="2805447"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FlexImaging</a:t>
            </a:r>
          </a:p>
        </p:txBody>
      </p:sp>
      <p:pic>
        <p:nvPicPr>
          <p:cNvPr id="14" name="Picture 13">
            <a:extLst>
              <a:ext uri="{FF2B5EF4-FFF2-40B4-BE49-F238E27FC236}">
                <a16:creationId xmlns:a16="http://schemas.microsoft.com/office/drawing/2014/main" id="{29CF1D2A-AD71-495D-9A50-0EE865176CA4}"/>
              </a:ext>
            </a:extLst>
          </p:cNvPr>
          <p:cNvPicPr>
            <a:picLocks noChangeAspect="1"/>
          </p:cNvPicPr>
          <p:nvPr/>
        </p:nvPicPr>
        <p:blipFill>
          <a:blip r:embed="rId6"/>
          <a:stretch>
            <a:fillRect/>
          </a:stretch>
        </p:blipFill>
        <p:spPr>
          <a:xfrm>
            <a:off x="728545" y="2110624"/>
            <a:ext cx="5125489" cy="3511410"/>
          </a:xfrm>
          <a:prstGeom prst="rect">
            <a:avLst/>
          </a:prstGeom>
        </p:spPr>
      </p:pic>
      <p:pic>
        <p:nvPicPr>
          <p:cNvPr id="22" name="Picture 21">
            <a:extLst>
              <a:ext uri="{FF2B5EF4-FFF2-40B4-BE49-F238E27FC236}">
                <a16:creationId xmlns:a16="http://schemas.microsoft.com/office/drawing/2014/main" id="{35A06633-A3AF-4B2E-B8A1-6E2EE7F11D64}"/>
              </a:ext>
            </a:extLst>
          </p:cNvPr>
          <p:cNvPicPr>
            <a:picLocks noChangeAspect="1"/>
          </p:cNvPicPr>
          <p:nvPr/>
        </p:nvPicPr>
        <p:blipFill>
          <a:blip r:embed="rId7"/>
          <a:stretch>
            <a:fillRect/>
          </a:stretch>
        </p:blipFill>
        <p:spPr>
          <a:xfrm>
            <a:off x="14280232" y="2099413"/>
            <a:ext cx="5112399" cy="3511411"/>
          </a:xfrm>
          <a:prstGeom prst="rect">
            <a:avLst/>
          </a:prstGeom>
        </p:spPr>
      </p:pic>
      <p:sp>
        <p:nvSpPr>
          <p:cNvPr id="36" name="TextBox 35">
            <a:extLst>
              <a:ext uri="{FF2B5EF4-FFF2-40B4-BE49-F238E27FC236}">
                <a16:creationId xmlns:a16="http://schemas.microsoft.com/office/drawing/2014/main" id="{B52FD132-1FA2-4591-8DCA-72B34308E188}"/>
              </a:ext>
            </a:extLst>
          </p:cNvPr>
          <p:cNvSpPr txBox="1"/>
          <p:nvPr/>
        </p:nvSpPr>
        <p:spPr>
          <a:xfrm rot="16200000">
            <a:off x="19258661" y="3442782"/>
            <a:ext cx="1557773"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Icefire</a:t>
            </a:r>
          </a:p>
        </p:txBody>
      </p:sp>
      <p:pic>
        <p:nvPicPr>
          <p:cNvPr id="27" name="Picture 26">
            <a:extLst>
              <a:ext uri="{FF2B5EF4-FFF2-40B4-BE49-F238E27FC236}">
                <a16:creationId xmlns:a16="http://schemas.microsoft.com/office/drawing/2014/main" id="{9B10F13F-DAC4-45A7-B1E6-84BB4AD1C52E}"/>
              </a:ext>
            </a:extLst>
          </p:cNvPr>
          <p:cNvPicPr>
            <a:picLocks noChangeAspect="1"/>
          </p:cNvPicPr>
          <p:nvPr/>
        </p:nvPicPr>
        <p:blipFill>
          <a:blip r:embed="rId8"/>
          <a:stretch>
            <a:fillRect/>
          </a:stretch>
        </p:blipFill>
        <p:spPr>
          <a:xfrm>
            <a:off x="728545" y="6153311"/>
            <a:ext cx="5128271" cy="3511410"/>
          </a:xfrm>
          <a:prstGeom prst="rect">
            <a:avLst/>
          </a:prstGeom>
        </p:spPr>
      </p:pic>
      <p:sp>
        <p:nvSpPr>
          <p:cNvPr id="38" name="TextBox 37">
            <a:extLst>
              <a:ext uri="{FF2B5EF4-FFF2-40B4-BE49-F238E27FC236}">
                <a16:creationId xmlns:a16="http://schemas.microsoft.com/office/drawing/2014/main" id="{F79106DB-03FA-43CB-AE6D-F8737329F854}"/>
              </a:ext>
            </a:extLst>
          </p:cNvPr>
          <p:cNvSpPr txBox="1"/>
          <p:nvPr/>
        </p:nvSpPr>
        <p:spPr>
          <a:xfrm rot="16200000">
            <a:off x="5179801" y="7654359"/>
            <a:ext cx="2016224"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Seismic</a:t>
            </a:r>
          </a:p>
        </p:txBody>
      </p:sp>
      <p:pic>
        <p:nvPicPr>
          <p:cNvPr id="37" name="Picture 36">
            <a:extLst>
              <a:ext uri="{FF2B5EF4-FFF2-40B4-BE49-F238E27FC236}">
                <a16:creationId xmlns:a16="http://schemas.microsoft.com/office/drawing/2014/main" id="{ABA48548-F676-4B0C-8F1D-8E8BEDFBC14B}"/>
              </a:ext>
            </a:extLst>
          </p:cNvPr>
          <p:cNvPicPr>
            <a:picLocks noChangeAspect="1"/>
          </p:cNvPicPr>
          <p:nvPr/>
        </p:nvPicPr>
        <p:blipFill>
          <a:blip r:embed="rId9"/>
          <a:stretch>
            <a:fillRect/>
          </a:stretch>
        </p:blipFill>
        <p:spPr>
          <a:xfrm>
            <a:off x="7458642" y="6143439"/>
            <a:ext cx="5110754" cy="3511410"/>
          </a:xfrm>
          <a:prstGeom prst="rect">
            <a:avLst/>
          </a:prstGeom>
        </p:spPr>
      </p:pic>
      <p:sp>
        <p:nvSpPr>
          <p:cNvPr id="42" name="TextBox 41">
            <a:extLst>
              <a:ext uri="{FF2B5EF4-FFF2-40B4-BE49-F238E27FC236}">
                <a16:creationId xmlns:a16="http://schemas.microsoft.com/office/drawing/2014/main" id="{349AC8C6-488C-47A7-8AEF-29DA0C6CE8F0}"/>
              </a:ext>
            </a:extLst>
          </p:cNvPr>
          <p:cNvSpPr txBox="1"/>
          <p:nvPr/>
        </p:nvSpPr>
        <p:spPr>
          <a:xfrm rot="16200000">
            <a:off x="12011951" y="7654359"/>
            <a:ext cx="2216127"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magma</a:t>
            </a:r>
          </a:p>
        </p:txBody>
      </p:sp>
      <p:pic>
        <p:nvPicPr>
          <p:cNvPr id="41" name="Picture 40">
            <a:extLst>
              <a:ext uri="{FF2B5EF4-FFF2-40B4-BE49-F238E27FC236}">
                <a16:creationId xmlns:a16="http://schemas.microsoft.com/office/drawing/2014/main" id="{17846F8F-1C64-42B6-A0F8-E687498568FA}"/>
              </a:ext>
            </a:extLst>
          </p:cNvPr>
          <p:cNvPicPr>
            <a:picLocks noChangeAspect="1"/>
          </p:cNvPicPr>
          <p:nvPr/>
        </p:nvPicPr>
        <p:blipFill>
          <a:blip r:embed="rId10"/>
          <a:stretch>
            <a:fillRect/>
          </a:stretch>
        </p:blipFill>
        <p:spPr>
          <a:xfrm>
            <a:off x="14280232" y="6134133"/>
            <a:ext cx="5110754" cy="3502725"/>
          </a:xfrm>
          <a:prstGeom prst="rect">
            <a:avLst/>
          </a:prstGeom>
        </p:spPr>
      </p:pic>
      <p:sp>
        <p:nvSpPr>
          <p:cNvPr id="46" name="TextBox 45">
            <a:extLst>
              <a:ext uri="{FF2B5EF4-FFF2-40B4-BE49-F238E27FC236}">
                <a16:creationId xmlns:a16="http://schemas.microsoft.com/office/drawing/2014/main" id="{8471D12E-FD37-47DD-91A7-26BC58BBDFD3}"/>
              </a:ext>
            </a:extLst>
          </p:cNvPr>
          <p:cNvSpPr txBox="1"/>
          <p:nvPr/>
        </p:nvSpPr>
        <p:spPr>
          <a:xfrm rot="16200000">
            <a:off x="18842263" y="7212401"/>
            <a:ext cx="2448272"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plasma</a:t>
            </a:r>
          </a:p>
        </p:txBody>
      </p:sp>
      <p:pic>
        <p:nvPicPr>
          <p:cNvPr id="45" name="Picture 44">
            <a:extLst>
              <a:ext uri="{FF2B5EF4-FFF2-40B4-BE49-F238E27FC236}">
                <a16:creationId xmlns:a16="http://schemas.microsoft.com/office/drawing/2014/main" id="{14139810-75E7-406F-B942-4CF296754DE1}"/>
              </a:ext>
            </a:extLst>
          </p:cNvPr>
          <p:cNvPicPr>
            <a:picLocks noChangeAspect="1"/>
          </p:cNvPicPr>
          <p:nvPr/>
        </p:nvPicPr>
        <p:blipFill>
          <a:blip r:embed="rId11"/>
          <a:stretch>
            <a:fillRect/>
          </a:stretch>
        </p:blipFill>
        <p:spPr>
          <a:xfrm>
            <a:off x="697324" y="10051109"/>
            <a:ext cx="5095338" cy="3511410"/>
          </a:xfrm>
          <a:prstGeom prst="rect">
            <a:avLst/>
          </a:prstGeom>
        </p:spPr>
      </p:pic>
      <p:sp>
        <p:nvSpPr>
          <p:cNvPr id="50" name="TextBox 49">
            <a:extLst>
              <a:ext uri="{FF2B5EF4-FFF2-40B4-BE49-F238E27FC236}">
                <a16:creationId xmlns:a16="http://schemas.microsoft.com/office/drawing/2014/main" id="{625E67EA-F3A1-43AD-BEAE-8E27B2CE6409}"/>
              </a:ext>
            </a:extLst>
          </p:cNvPr>
          <p:cNvSpPr txBox="1"/>
          <p:nvPr/>
        </p:nvSpPr>
        <p:spPr>
          <a:xfrm rot="16200000">
            <a:off x="5264149" y="11436830"/>
            <a:ext cx="1847528"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mako</a:t>
            </a:r>
          </a:p>
        </p:txBody>
      </p:sp>
      <p:pic>
        <p:nvPicPr>
          <p:cNvPr id="49" name="Picture 48">
            <a:extLst>
              <a:ext uri="{FF2B5EF4-FFF2-40B4-BE49-F238E27FC236}">
                <a16:creationId xmlns:a16="http://schemas.microsoft.com/office/drawing/2014/main" id="{F9781F9C-E025-46EF-9097-D17CDC15E4BF}"/>
              </a:ext>
            </a:extLst>
          </p:cNvPr>
          <p:cNvPicPr>
            <a:picLocks noChangeAspect="1"/>
          </p:cNvPicPr>
          <p:nvPr/>
        </p:nvPicPr>
        <p:blipFill>
          <a:blip r:embed="rId12"/>
          <a:stretch>
            <a:fillRect/>
          </a:stretch>
        </p:blipFill>
        <p:spPr>
          <a:xfrm>
            <a:off x="7436521" y="9956764"/>
            <a:ext cx="5095338" cy="3484871"/>
          </a:xfrm>
          <a:prstGeom prst="rect">
            <a:avLst/>
          </a:prstGeom>
        </p:spPr>
      </p:pic>
      <p:sp>
        <p:nvSpPr>
          <p:cNvPr id="54" name="TextBox 53">
            <a:extLst>
              <a:ext uri="{FF2B5EF4-FFF2-40B4-BE49-F238E27FC236}">
                <a16:creationId xmlns:a16="http://schemas.microsoft.com/office/drawing/2014/main" id="{DE42AEDF-A5F2-4923-8785-DC5A0306CC43}"/>
              </a:ext>
            </a:extLst>
          </p:cNvPr>
          <p:cNvSpPr txBox="1"/>
          <p:nvPr/>
        </p:nvSpPr>
        <p:spPr>
          <a:xfrm rot="16200000">
            <a:off x="12183362" y="11375225"/>
            <a:ext cx="1970738"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turbo</a:t>
            </a:r>
          </a:p>
        </p:txBody>
      </p:sp>
      <p:pic>
        <p:nvPicPr>
          <p:cNvPr id="53" name="Picture 52">
            <a:extLst>
              <a:ext uri="{FF2B5EF4-FFF2-40B4-BE49-F238E27FC236}">
                <a16:creationId xmlns:a16="http://schemas.microsoft.com/office/drawing/2014/main" id="{A03BDA8A-EFB6-46CE-BAD1-6090BE9B9245}"/>
              </a:ext>
            </a:extLst>
          </p:cNvPr>
          <p:cNvPicPr>
            <a:picLocks noChangeAspect="1"/>
          </p:cNvPicPr>
          <p:nvPr/>
        </p:nvPicPr>
        <p:blipFill>
          <a:blip r:embed="rId13"/>
          <a:stretch>
            <a:fillRect/>
          </a:stretch>
        </p:blipFill>
        <p:spPr>
          <a:xfrm>
            <a:off x="14264291" y="9886370"/>
            <a:ext cx="5110754" cy="3499658"/>
          </a:xfrm>
          <a:prstGeom prst="rect">
            <a:avLst/>
          </a:prstGeom>
        </p:spPr>
      </p:pic>
      <p:sp>
        <p:nvSpPr>
          <p:cNvPr id="58" name="TextBox 57">
            <a:extLst>
              <a:ext uri="{FF2B5EF4-FFF2-40B4-BE49-F238E27FC236}">
                <a16:creationId xmlns:a16="http://schemas.microsoft.com/office/drawing/2014/main" id="{71981C04-29DB-4C99-844D-CDB09CAAAB46}"/>
              </a:ext>
            </a:extLst>
          </p:cNvPr>
          <p:cNvSpPr txBox="1"/>
          <p:nvPr/>
        </p:nvSpPr>
        <p:spPr>
          <a:xfrm rot="16200000">
            <a:off x="19081030" y="11115733"/>
            <a:ext cx="1970738"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Typhoon</a:t>
            </a:r>
          </a:p>
        </p:txBody>
      </p:sp>
    </p:spTree>
    <p:extLst>
      <p:ext uri="{BB962C8B-B14F-4D97-AF65-F5344CB8AC3E}">
        <p14:creationId xmlns:p14="http://schemas.microsoft.com/office/powerpoint/2010/main" val="24651291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736602"/>
            <a:ext cx="1089240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基础成像操作：三离子</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RGB</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叠加</a:t>
            </a:r>
          </a:p>
        </p:txBody>
      </p:sp>
      <p:pic>
        <p:nvPicPr>
          <p:cNvPr id="3" name="Picture 2">
            <a:extLst>
              <a:ext uri="{FF2B5EF4-FFF2-40B4-BE49-F238E27FC236}">
                <a16:creationId xmlns:a16="http://schemas.microsoft.com/office/drawing/2014/main" id="{E386A423-87CC-4619-B07A-463BA3E171F3}"/>
              </a:ext>
            </a:extLst>
          </p:cNvPr>
          <p:cNvPicPr>
            <a:picLocks noChangeAspect="1"/>
          </p:cNvPicPr>
          <p:nvPr/>
        </p:nvPicPr>
        <p:blipFill>
          <a:blip r:embed="rId5"/>
          <a:stretch>
            <a:fillRect/>
          </a:stretch>
        </p:blipFill>
        <p:spPr>
          <a:xfrm>
            <a:off x="382688" y="2033463"/>
            <a:ext cx="6610430" cy="8373899"/>
          </a:xfrm>
          <a:prstGeom prst="rect">
            <a:avLst/>
          </a:prstGeom>
        </p:spPr>
      </p:pic>
      <p:pic>
        <p:nvPicPr>
          <p:cNvPr id="8" name="Picture 7">
            <a:extLst>
              <a:ext uri="{FF2B5EF4-FFF2-40B4-BE49-F238E27FC236}">
                <a16:creationId xmlns:a16="http://schemas.microsoft.com/office/drawing/2014/main" id="{CD02BCDB-DB4D-45F8-8B02-3F73281E8BAF}"/>
              </a:ext>
            </a:extLst>
          </p:cNvPr>
          <p:cNvPicPr>
            <a:picLocks noChangeAspect="1"/>
          </p:cNvPicPr>
          <p:nvPr/>
        </p:nvPicPr>
        <p:blipFill>
          <a:blip r:embed="rId6"/>
          <a:stretch>
            <a:fillRect/>
          </a:stretch>
        </p:blipFill>
        <p:spPr>
          <a:xfrm>
            <a:off x="7727504" y="2299319"/>
            <a:ext cx="5266699" cy="3847817"/>
          </a:xfrm>
          <a:prstGeom prst="rect">
            <a:avLst/>
          </a:prstGeom>
        </p:spPr>
      </p:pic>
      <p:pic>
        <p:nvPicPr>
          <p:cNvPr id="12" name="Picture 11">
            <a:extLst>
              <a:ext uri="{FF2B5EF4-FFF2-40B4-BE49-F238E27FC236}">
                <a16:creationId xmlns:a16="http://schemas.microsoft.com/office/drawing/2014/main" id="{92B3F8BC-9E42-4D2B-B8A0-0021A70C823F}"/>
              </a:ext>
            </a:extLst>
          </p:cNvPr>
          <p:cNvPicPr>
            <a:picLocks noChangeAspect="1"/>
          </p:cNvPicPr>
          <p:nvPr/>
        </p:nvPicPr>
        <p:blipFill>
          <a:blip r:embed="rId7"/>
          <a:stretch>
            <a:fillRect/>
          </a:stretch>
        </p:blipFill>
        <p:spPr>
          <a:xfrm>
            <a:off x="15216336" y="2622607"/>
            <a:ext cx="3816424" cy="3201239"/>
          </a:xfrm>
          <a:prstGeom prst="rect">
            <a:avLst/>
          </a:prstGeom>
          <a:effectLst>
            <a:outerShdw blurRad="381000" sx="105000" sy="105000" algn="ctr" rotWithShape="0">
              <a:prstClr val="black">
                <a:alpha val="40000"/>
              </a:prstClr>
            </a:outerShdw>
          </a:effectLst>
        </p:spPr>
      </p:pic>
      <p:pic>
        <p:nvPicPr>
          <p:cNvPr id="16" name="Picture 15">
            <a:extLst>
              <a:ext uri="{FF2B5EF4-FFF2-40B4-BE49-F238E27FC236}">
                <a16:creationId xmlns:a16="http://schemas.microsoft.com/office/drawing/2014/main" id="{1A50B393-2D1D-47C3-A052-7B5E31CEEECC}"/>
              </a:ext>
            </a:extLst>
          </p:cNvPr>
          <p:cNvPicPr>
            <a:picLocks noChangeAspect="1"/>
          </p:cNvPicPr>
          <p:nvPr/>
        </p:nvPicPr>
        <p:blipFill>
          <a:blip r:embed="rId8"/>
          <a:stretch>
            <a:fillRect/>
          </a:stretch>
        </p:blipFill>
        <p:spPr>
          <a:xfrm>
            <a:off x="7727111" y="8285190"/>
            <a:ext cx="7672028" cy="4962764"/>
          </a:xfrm>
          <a:prstGeom prst="rect">
            <a:avLst/>
          </a:prstGeom>
        </p:spPr>
      </p:pic>
      <p:sp>
        <p:nvSpPr>
          <p:cNvPr id="19" name="TextBox 18">
            <a:extLst>
              <a:ext uri="{FF2B5EF4-FFF2-40B4-BE49-F238E27FC236}">
                <a16:creationId xmlns:a16="http://schemas.microsoft.com/office/drawing/2014/main" id="{68B843FE-2A8B-43C8-ACFC-2ACAF0F31D76}"/>
              </a:ext>
            </a:extLst>
          </p:cNvPr>
          <p:cNvSpPr txBox="1"/>
          <p:nvPr/>
        </p:nvSpPr>
        <p:spPr>
          <a:xfrm>
            <a:off x="568336" y="11030146"/>
            <a:ext cx="6239134"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可以在软件中针对单个离子进行成像可视化，在历史列表中挑选出</a:t>
            </a:r>
            <a:r>
              <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rPr>
              <a:t>在空间区域上差异较大的一些离子，添加进入离子列表中</a:t>
            </a:r>
          </a:p>
        </p:txBody>
      </p:sp>
      <p:sp>
        <p:nvSpPr>
          <p:cNvPr id="20" name="Arrow: Right 19">
            <a:extLst>
              <a:ext uri="{FF2B5EF4-FFF2-40B4-BE49-F238E27FC236}">
                <a16:creationId xmlns:a16="http://schemas.microsoft.com/office/drawing/2014/main" id="{AB1D20B9-8A4F-4701-83B2-608E0F5A4AFE}"/>
              </a:ext>
            </a:extLst>
          </p:cNvPr>
          <p:cNvSpPr/>
          <p:nvPr/>
        </p:nvSpPr>
        <p:spPr>
          <a:xfrm>
            <a:off x="13388262" y="3846204"/>
            <a:ext cx="1008112" cy="952498"/>
          </a:xfrm>
          <a:prstGeom prst="right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Box 20">
            <a:extLst>
              <a:ext uri="{FF2B5EF4-FFF2-40B4-BE49-F238E27FC236}">
                <a16:creationId xmlns:a16="http://schemas.microsoft.com/office/drawing/2014/main" id="{D76DE77E-4F6B-4410-94B1-68CC9750027D}"/>
              </a:ext>
            </a:extLst>
          </p:cNvPr>
          <p:cNvSpPr txBox="1"/>
          <p:nvPr/>
        </p:nvSpPr>
        <p:spPr>
          <a:xfrm>
            <a:off x="7602752" y="6576007"/>
            <a:ext cx="14598360"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在离子列表中，选中需要进行叠加成像的离子，通过右键快捷菜单</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【Render (Layers Composition Mode)】</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打开颜色通道映射对话框，设置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RGB</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通道对应的离子映射。完成设置后，点击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【OK】</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进行成像。</a:t>
            </a:r>
          </a:p>
        </p:txBody>
      </p:sp>
    </p:spTree>
    <p:extLst>
      <p:ext uri="{BB962C8B-B14F-4D97-AF65-F5344CB8AC3E}">
        <p14:creationId xmlns:p14="http://schemas.microsoft.com/office/powerpoint/2010/main" val="42220543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14736" y="727932"/>
            <a:ext cx="6258123"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导出成像图为文件</a:t>
            </a:r>
          </a:p>
        </p:txBody>
      </p:sp>
      <p:pic>
        <p:nvPicPr>
          <p:cNvPr id="3" name="Picture 2">
            <a:extLst>
              <a:ext uri="{FF2B5EF4-FFF2-40B4-BE49-F238E27FC236}">
                <a16:creationId xmlns:a16="http://schemas.microsoft.com/office/drawing/2014/main" id="{FBB43C5F-BAC2-483A-9BCF-31CE627530C6}"/>
              </a:ext>
            </a:extLst>
          </p:cNvPr>
          <p:cNvPicPr>
            <a:picLocks noChangeAspect="1"/>
          </p:cNvPicPr>
          <p:nvPr/>
        </p:nvPicPr>
        <p:blipFill>
          <a:blip r:embed="rId5"/>
          <a:stretch>
            <a:fillRect/>
          </a:stretch>
        </p:blipFill>
        <p:spPr>
          <a:xfrm>
            <a:off x="838291" y="2393504"/>
            <a:ext cx="2757220" cy="3096344"/>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37374EB4-C15D-47B0-B51E-3CC450DC9D70}"/>
              </a:ext>
            </a:extLst>
          </p:cNvPr>
          <p:cNvPicPr>
            <a:picLocks noChangeAspect="1"/>
          </p:cNvPicPr>
          <p:nvPr/>
        </p:nvPicPr>
        <p:blipFill>
          <a:blip r:embed="rId6"/>
          <a:stretch>
            <a:fillRect/>
          </a:stretch>
        </p:blipFill>
        <p:spPr>
          <a:xfrm>
            <a:off x="4631160" y="2393504"/>
            <a:ext cx="7897296" cy="4902641"/>
          </a:xfrm>
          <a:prstGeom prst="rect">
            <a:avLst/>
          </a:prstGeom>
          <a:effectLst>
            <a:outerShdw blurRad="215900" sx="102000" sy="102000" algn="ctr" rotWithShape="0">
              <a:prstClr val="black">
                <a:alpha val="40000"/>
              </a:prstClr>
            </a:outerShdw>
          </a:effectLst>
        </p:spPr>
      </p:pic>
      <p:sp>
        <p:nvSpPr>
          <p:cNvPr id="14" name="Rectangle 13">
            <a:extLst>
              <a:ext uri="{FF2B5EF4-FFF2-40B4-BE49-F238E27FC236}">
                <a16:creationId xmlns:a16="http://schemas.microsoft.com/office/drawing/2014/main" id="{1F12E252-5E0F-4650-8C99-173CBD2F0B17}"/>
              </a:ext>
            </a:extLst>
          </p:cNvPr>
          <p:cNvSpPr/>
          <p:nvPr/>
        </p:nvSpPr>
        <p:spPr>
          <a:xfrm>
            <a:off x="670720" y="4697760"/>
            <a:ext cx="3096344" cy="504056"/>
          </a:xfrm>
          <a:prstGeom prst="rect">
            <a:avLst/>
          </a:prstGeom>
          <a:noFill/>
          <a:ln w="53975" cap="flat">
            <a:solidFill>
              <a:srgbClr val="FF0000"/>
            </a:solidFill>
            <a:prstDash val="sysDot"/>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Arrow: Right 15">
            <a:extLst>
              <a:ext uri="{FF2B5EF4-FFF2-40B4-BE49-F238E27FC236}">
                <a16:creationId xmlns:a16="http://schemas.microsoft.com/office/drawing/2014/main" id="{67029716-34FF-4BE8-A2A2-7F50A0275E70}"/>
              </a:ext>
            </a:extLst>
          </p:cNvPr>
          <p:cNvSpPr/>
          <p:nvPr/>
        </p:nvSpPr>
        <p:spPr>
          <a:xfrm>
            <a:off x="3983088" y="3617640"/>
            <a:ext cx="936104" cy="864096"/>
          </a:xfrm>
          <a:prstGeom prst="right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C0EB9572-720C-4451-B5F5-8932F67E1238}"/>
              </a:ext>
            </a:extLst>
          </p:cNvPr>
          <p:cNvSpPr/>
          <p:nvPr/>
        </p:nvSpPr>
        <p:spPr>
          <a:xfrm>
            <a:off x="10607824" y="3068929"/>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1</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7E2F4908-855E-4767-8C16-E7B691D845BD}"/>
              </a:ext>
            </a:extLst>
          </p:cNvPr>
          <p:cNvSpPr/>
          <p:nvPr/>
        </p:nvSpPr>
        <p:spPr>
          <a:xfrm>
            <a:off x="7045802" y="4297348"/>
            <a:ext cx="432048" cy="432792"/>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FFFF"/>
                </a:solidFill>
                <a:effectLst/>
                <a:uFillTx/>
                <a:latin typeface="+mn-lt"/>
                <a:ea typeface="+mn-ea"/>
                <a:cs typeface="+mn-cs"/>
                <a:sym typeface="Helvetica Neue Medium"/>
              </a:rPr>
              <a:t>2</a:t>
            </a:r>
            <a:endParaRPr kumimoji="0" lang="zh-CN" altLang="en-US" sz="2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9DFE6377-C3D7-4F6E-8236-50FC7C9972A0}"/>
              </a:ext>
            </a:extLst>
          </p:cNvPr>
          <p:cNvSpPr txBox="1"/>
          <p:nvPr/>
        </p:nvSpPr>
        <p:spPr>
          <a:xfrm>
            <a:off x="670720" y="8191426"/>
            <a:ext cx="12097343"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在得到了比较满意的成像离子后，需要将成像图导出，可以通过在画布上通过右键快捷菜单</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【Export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进行成像图文件的导出。在弹出来的参数设置对话框中，可以进行下面的一些比较重要的参数的设置：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点击最右边的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按钮，可以弹出文件保存对话框，设置保存的文件路径。或者也可以直接把路径粘贴到输入框中</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调整或者设置</a:t>
            </a:r>
            <a:r>
              <a:rPr lang="en-US" altLang="zh-CN" dirty="0"/>
              <a:t>Size</a:t>
            </a:r>
            <a:r>
              <a:rPr lang="zh-CN" altLang="en-US" dirty="0"/>
              <a:t>图片大小，</a:t>
            </a:r>
            <a:r>
              <a:rPr lang="en-US" altLang="zh-CN" dirty="0"/>
              <a:t>DPI</a:t>
            </a:r>
            <a:r>
              <a:rPr lang="zh-CN" altLang="en-US" dirty="0"/>
              <a:t>大小</a:t>
            </a: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lang="zh-CN" altLang="en-US" dirty="0">
                <a:solidFill>
                  <a:srgbClr val="FF0000"/>
                </a:solidFill>
              </a:rPr>
              <a:t>请注意：当需要导出</a:t>
            </a:r>
            <a:r>
              <a:rPr lang="en-US" altLang="zh-CN" dirty="0">
                <a:solidFill>
                  <a:srgbClr val="FF0000"/>
                </a:solidFill>
              </a:rPr>
              <a:t>PDF</a:t>
            </a:r>
            <a:r>
              <a:rPr lang="zh-CN" altLang="en-US" dirty="0">
                <a:solidFill>
                  <a:srgbClr val="FF0000"/>
                </a:solidFill>
              </a:rPr>
              <a:t>或者</a:t>
            </a:r>
            <a:r>
              <a:rPr lang="en-US" altLang="zh-CN" dirty="0">
                <a:solidFill>
                  <a:srgbClr val="FF0000"/>
                </a:solidFill>
              </a:rPr>
              <a:t>SVG</a:t>
            </a:r>
            <a:r>
              <a:rPr lang="zh-CN" altLang="en-US" dirty="0">
                <a:solidFill>
                  <a:srgbClr val="FF0000"/>
                </a:solidFill>
              </a:rPr>
              <a:t>矢量图文件的时候，</a:t>
            </a:r>
            <a:r>
              <a:rPr lang="en-US" altLang="zh-CN" dirty="0">
                <a:solidFill>
                  <a:srgbClr val="FF0000"/>
                </a:solidFill>
              </a:rPr>
              <a:t>PPI</a:t>
            </a:r>
            <a:r>
              <a:rPr lang="zh-CN" altLang="en-US" dirty="0">
                <a:solidFill>
                  <a:srgbClr val="FF0000"/>
                </a:solidFill>
              </a:rPr>
              <a:t>参数至少需要设置为</a:t>
            </a:r>
            <a:r>
              <a:rPr lang="en-US" altLang="zh-CN" dirty="0">
                <a:solidFill>
                  <a:srgbClr val="FF0000"/>
                </a:solidFill>
              </a:rPr>
              <a:t>300</a:t>
            </a:r>
            <a:r>
              <a:rPr lang="zh-CN" altLang="en-US" dirty="0">
                <a:solidFill>
                  <a:srgbClr val="FF0000"/>
                </a:solidFill>
              </a:rPr>
              <a:t>以上，才可以保证字体大小会比较合适</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22" name="Picture 21">
            <a:extLst>
              <a:ext uri="{FF2B5EF4-FFF2-40B4-BE49-F238E27FC236}">
                <a16:creationId xmlns:a16="http://schemas.microsoft.com/office/drawing/2014/main" id="{6B62FBAC-6DE8-450E-8143-574D19952975}"/>
              </a:ext>
            </a:extLst>
          </p:cNvPr>
          <p:cNvPicPr>
            <a:picLocks noChangeAspect="1"/>
          </p:cNvPicPr>
          <p:nvPr/>
        </p:nvPicPr>
        <p:blipFill>
          <a:blip r:embed="rId7"/>
          <a:stretch>
            <a:fillRect/>
          </a:stretch>
        </p:blipFill>
        <p:spPr>
          <a:xfrm>
            <a:off x="14468112" y="2609528"/>
            <a:ext cx="9077597" cy="6634874"/>
          </a:xfrm>
          <a:prstGeom prst="rect">
            <a:avLst/>
          </a:prstGeom>
        </p:spPr>
      </p:pic>
      <p:sp>
        <p:nvSpPr>
          <p:cNvPr id="23" name="TextBox 22">
            <a:extLst>
              <a:ext uri="{FF2B5EF4-FFF2-40B4-BE49-F238E27FC236}">
                <a16:creationId xmlns:a16="http://schemas.microsoft.com/office/drawing/2014/main" id="{B2A44FC1-5343-4CB3-907F-62E544F04CEF}"/>
              </a:ext>
            </a:extLst>
          </p:cNvPr>
          <p:cNvSpPr txBox="1"/>
          <p:nvPr/>
        </p:nvSpPr>
        <p:spPr>
          <a:xfrm>
            <a:off x="17592600" y="9843106"/>
            <a:ext cx="241091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导出的成像图</a:t>
            </a:r>
          </a:p>
        </p:txBody>
      </p:sp>
    </p:spTree>
    <p:extLst>
      <p:ext uri="{BB962C8B-B14F-4D97-AF65-F5344CB8AC3E}">
        <p14:creationId xmlns:p14="http://schemas.microsoft.com/office/powerpoint/2010/main" val="60180943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1700</TotalTime>
  <Words>2347</Words>
  <Application>Microsoft Office PowerPoint</Application>
  <PresentationFormat>Custom</PresentationFormat>
  <Paragraphs>181</Paragraphs>
  <Slides>25</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Helvetica Neue</vt:lpstr>
      <vt:lpstr>Helvetica Neue Light</vt:lpstr>
      <vt:lpstr>Helvetica Neue Medium</vt:lpstr>
      <vt:lpstr>微软雅黑</vt:lpstr>
      <vt:lpstr>汉仪旗黑-65S</vt:lpstr>
      <vt:lpstr>汉仪旗黑-70S</vt:lpstr>
      <vt:lpstr>Arial</vt:lpstr>
      <vt:lpstr>Cambria Math</vt:lpstr>
      <vt:lpstr>Lato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920</cp:revision>
  <dcterms:created xsi:type="dcterms:W3CDTF">2023-06-15T14:49:00Z</dcterms:created>
  <dcterms:modified xsi:type="dcterms:W3CDTF">2025-09-10T10:10:00Z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